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1" r:id="rId2"/>
    <p:sldId id="322" r:id="rId3"/>
    <p:sldId id="265" r:id="rId4"/>
    <p:sldId id="345" r:id="rId5"/>
    <p:sldId id="344" r:id="rId6"/>
    <p:sldId id="319" r:id="rId7"/>
    <p:sldId id="324" r:id="rId8"/>
    <p:sldId id="312" r:id="rId9"/>
    <p:sldId id="325" r:id="rId10"/>
    <p:sldId id="334" r:id="rId11"/>
    <p:sldId id="335" r:id="rId12"/>
    <p:sldId id="315" r:id="rId13"/>
    <p:sldId id="317" r:id="rId14"/>
    <p:sldId id="318" r:id="rId15"/>
    <p:sldId id="283" r:id="rId16"/>
    <p:sldId id="338" r:id="rId17"/>
    <p:sldId id="261" r:id="rId18"/>
    <p:sldId id="339" r:id="rId19"/>
    <p:sldId id="327" r:id="rId20"/>
    <p:sldId id="347" r:id="rId21"/>
    <p:sldId id="328" r:id="rId22"/>
    <p:sldId id="330" r:id="rId23"/>
    <p:sldId id="331" r:id="rId24"/>
    <p:sldId id="340" r:id="rId25"/>
    <p:sldId id="341" r:id="rId26"/>
    <p:sldId id="336" r:id="rId27"/>
    <p:sldId id="337" r:id="rId28"/>
    <p:sldId id="346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osvani More" initials="IM" lastIdx="1" clrIdx="0">
    <p:extLst>
      <p:ext uri="{19B8F6BF-5375-455C-9EA6-DF929625EA0E}">
        <p15:presenceInfo xmlns:p15="http://schemas.microsoft.com/office/powerpoint/2012/main" userId="8074b5b1a3363e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2" autoAdjust="0"/>
    <p:restoredTop sz="94617" autoAdjust="0"/>
  </p:normalViewPr>
  <p:slideViewPr>
    <p:cSldViewPr snapToGrid="0">
      <p:cViewPr varScale="1">
        <p:scale>
          <a:sx n="108" d="100"/>
          <a:sy n="108" d="100"/>
        </p:scale>
        <p:origin x="6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F7043-F365-4348-988C-2663222C370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049D0-CB83-4F26-8E0A-6FE02ACD2D9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2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049D0-CB83-4F26-8E0A-6FE02ACD2D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3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049D0-CB83-4F26-8E0A-6FE02ACD2D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049D0-CB83-4F26-8E0A-6FE02ACD2D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049D0-CB83-4F26-8E0A-6FE02ACD2D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4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049D0-CB83-4F26-8E0A-6FE02ACD2D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0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C0E98-F55D-41ED-9E3E-0FB8C875E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F69EA-7DD3-41E4-BE59-11088C71F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62B6F-17E0-44FA-9D17-19C8995B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47F7F-771A-42FE-A551-43D9A0FD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36C67-1289-40E1-86CF-BAF1C7CC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7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71D4-9418-48A6-AF2B-7C79B8B3C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D3E18-3043-4C7B-9146-9A24073CA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37423-C5B4-45D8-8369-C53AE6CF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6E1E7-A263-4816-BC1B-69CFECDA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C1E6B-9D4D-49BE-AC42-C029EAE8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64B9F-ADC0-4607-B666-40E6A6B61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B5F55-AA98-4787-8528-A5B73624F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C20F3-7D07-4056-AAA1-D28B4C29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8DA2E-C032-46AD-ABD3-397AE6C6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1C950-F61E-4D47-8D24-26AFE649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3E9E-BB84-435F-8763-393A8D49A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A98D-4778-461C-945A-75196DBAB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50741-5B18-4D96-BDC3-4BA334F8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3B7C1-EF06-427B-916B-67D28A51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71405-A548-46EA-9735-D54CD2B6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0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46552-5E05-486E-86C0-6CC37F76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0DE8-9405-472B-B203-53174E7D2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11784-AFD5-43FE-9099-CAA769E4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9137-4310-402F-8A70-3FF60878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7168-EB5B-4A15-AA0D-EBF9DF2A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0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295A-E9F0-476B-8746-3C9090CB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01C3D-6C53-4730-A87A-6585C7EB3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7137F-2B59-47AE-9CDA-ECB39CE6A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3C1F0-C4B7-4C44-A52E-17EC7352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4E31A-CC86-4A51-A852-2C7C944E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0C058-4293-4745-B729-167FFDC0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4F8D-C390-4457-806C-1770E3E9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ADBC3-CFE7-4557-B8C0-89CE2EFE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F7C73-ACA9-4DA3-8885-F3A9EBA3D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16ACE6-1C9C-44AB-AF58-72063E2C5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5B6B3-F403-4437-AB4F-6B928C373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90BDB-3DA8-4E8A-A1DD-D2A2F048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8BA15-4093-4D39-BC8C-9E2D93BF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9AD8C-0498-4808-B9C0-CD3AFC3E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4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95FE-FE3C-4A98-9A19-FED68844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E8E55-8AA6-476A-B535-A0053B5E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CDBF-14E3-4426-8297-9974DC50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0287C-6697-4153-8E56-C01BBB21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BEDAC-A748-4279-8B22-0F961B1F7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2A28D-D7A3-44D1-A4CB-220CF642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7572F-A077-43BA-A6A8-4C4F47A6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644E-7D7A-4007-85C8-8D704E44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F87E7-CF51-4CF9-87D4-BED20F3A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AB87-FE99-4B6B-AA9B-34559F42B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1CE5D-36B7-4375-A2F7-870B9AF0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F6C9E-A586-4C23-BB50-B69EE25A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6FE06-785F-4C15-A2B6-CB19BE37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2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53EA-E95E-46F7-9B4E-2E94A5CD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E91756-C8FF-4761-8620-C95E56620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EC34B-C61A-49B0-98AB-87CEE77A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3E3E-A508-42A3-8381-84523959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B63E2-F9A2-4FF3-8505-FADC3B93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5EB38-E4EB-4AB7-A561-C548B5DA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2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958E6-D1FA-4990-B52B-903DF7BD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4E05E-4F91-49FC-AB4A-6723CEC6A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C5D8B-3060-4F39-A67D-E4328937D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039D3-0BC5-46E4-953E-6C001FF80AB4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596C-BEDA-4A31-B5A5-3B42B2D2F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CF0D2-488D-404D-97A2-B9809CD7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71F2-B593-42A6-A0F3-49F01E0B86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gnabon.com/research/a-new-tool-for-increased-blueberry-control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ri.org/mfg/qmc/certificate/13630" TargetMode="External"/><Relationship Id="rId7" Type="http://schemas.openxmlformats.org/officeDocument/2006/relationships/hyperlink" Target="http://agbioinces.wpengine.com/wp-content/uploads/2021/04/pantalla-Magna-Bon-CS2005-en-sitio-de-COFEPRIS.png" TargetMode="External"/><Relationship Id="rId2" Type="http://schemas.openxmlformats.org/officeDocument/2006/relationships/hyperlink" Target="https://espanol.agbioinc.com/wp-content/uploads/2023/05/Comparacion-precios-publicos-por-litro-3-fungicidas-sulfato-cobre-en-Mexico.pdf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upolucava.com/fungicidas/magna-bon/" TargetMode="External"/><Relationship Id="rId5" Type="http://schemas.openxmlformats.org/officeDocument/2006/relationships/hyperlink" Target="https://www.magnabon.com/wp-content/uploads/2020/02/ISO-2015-cert-in-gray-scale.pdf" TargetMode="External"/><Relationship Id="rId4" Type="http://schemas.openxmlformats.org/officeDocument/2006/relationships/hyperlink" Target="https://www.magnabon.com/product/magna-bon-cs-200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enda.pochteca.com.mx/cal-quimica-hidroxido-de-calcio-90-25kg.html" TargetMode="External"/><Relationship Id="rId2" Type="http://schemas.openxmlformats.org/officeDocument/2006/relationships/hyperlink" Target="https://riberagricola.com/products/sulfacob-2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ticulo.mercadolibre.com.mx/MLM-1330343081-comet-sulfato-de-cobre-pentahidratado-25-kg-cuprosa-_JM" TargetMode="External"/><Relationship Id="rId4" Type="http://schemas.openxmlformats.org/officeDocument/2006/relationships/hyperlink" Target="https://www.portalfruticola.com/noticias/2019/01/11/paso-a-paso-para-preparar-un-caldo-bordele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9J9m9sDkd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TT3ZcOg8E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og1IZAFFU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9EA973C-018B-7AB8-B8C0-74C96ECAD1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12192120" imgH="6858000" progId="Paint.Picture">
                  <p:embed/>
                </p:oleObj>
              </mc:Choice>
              <mc:Fallback>
                <p:oleObj name="Imagen de mapa de bits" r:id="rId2" imgW="12192120" imgH="6858000" progId="Paint.Pictur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9EA973C-018B-7AB8-B8C0-74C96ECAD1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034452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770B7AA-A50A-BA9E-4AB3-DAED2DA04F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9724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2" imgW="12192120" imgH="6858000" progId="Paint.Picture">
                  <p:embed/>
                </p:oleObj>
              </mc:Choice>
              <mc:Fallback>
                <p:oleObj name="Imagen de mapa de bits" r:id="rId2" imgW="12192120" imgH="6858000" progId="Paint.Picture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770B7AA-A50A-BA9E-4AB3-DAED2DA04F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1EF026F-462F-C47C-A886-BA888A7C530E}"/>
              </a:ext>
            </a:extLst>
          </p:cNvPr>
          <p:cNvSpPr txBox="1"/>
          <p:nvPr/>
        </p:nvSpPr>
        <p:spPr>
          <a:xfrm>
            <a:off x="1" y="-185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2"/>
                </a:solidFill>
                <a:latin typeface="Arial Black" panose="020B0A04020102020204" pitchFamily="34" charset="0"/>
              </a:rPr>
              <a:t>Investigación en manzana vs. Fuego Bacteriano</a:t>
            </a:r>
          </a:p>
        </p:txBody>
      </p:sp>
    </p:spTree>
    <p:extLst>
      <p:ext uri="{BB962C8B-B14F-4D97-AF65-F5344CB8AC3E}">
        <p14:creationId xmlns:p14="http://schemas.microsoft.com/office/powerpoint/2010/main" val="120979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E40CB083-E56E-8787-E256-688AC7C5CA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C6FD9-DA54-984D-3AA6-DBF8C3E0FD9C}"/>
              </a:ext>
            </a:extLst>
          </p:cNvPr>
          <p:cNvSpPr txBox="1"/>
          <p:nvPr/>
        </p:nvSpPr>
        <p:spPr>
          <a:xfrm>
            <a:off x="8344923" y="3356135"/>
            <a:ext cx="12379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¡Magna Bon mezclado con </a:t>
            </a:r>
            <a:r>
              <a:rPr lang="es-MX" sz="1400" b="1" dirty="0" err="1"/>
              <a:t>Manzate</a:t>
            </a:r>
            <a:r>
              <a:rPr lang="es-MX" sz="1400" b="1" dirty="0"/>
              <a:t> tuvo 100% de Eficacia</a:t>
            </a:r>
            <a:r>
              <a:rPr lang="es-MX" sz="12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6BA2E-E74A-AF51-6C28-3A2AC09780C1}"/>
              </a:ext>
            </a:extLst>
          </p:cNvPr>
          <p:cNvSpPr txBox="1"/>
          <p:nvPr/>
        </p:nvSpPr>
        <p:spPr>
          <a:xfrm>
            <a:off x="0" y="56515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Ensayos de Control de Tizón del Nogal </a:t>
            </a:r>
            <a:r>
              <a:rPr lang="es-MX" sz="4000" b="1" dirty="0">
                <a:solidFill>
                  <a:srgbClr val="FFFFFF"/>
                </a:solidFill>
              </a:rPr>
              <a:t>
</a:t>
            </a:r>
            <a:endParaRPr lang="es-MX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7F348-D9F1-7EB3-B33C-F45DEBB52F9B}"/>
              </a:ext>
            </a:extLst>
          </p:cNvPr>
          <p:cNvSpPr txBox="1"/>
          <p:nvPr/>
        </p:nvSpPr>
        <p:spPr>
          <a:xfrm>
            <a:off x="2124456" y="1881211"/>
            <a:ext cx="794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Investigación realizada por Dr. Jim </a:t>
            </a:r>
            <a:r>
              <a:rPr lang="es-MX" sz="2000" b="1" dirty="0" err="1"/>
              <a:t>Adaskeveg</a:t>
            </a:r>
            <a:r>
              <a:rPr lang="es-MX" sz="2000" b="1" dirty="0"/>
              <a:t> - UC Riverside, árboles de nogal infectados con cepa resistentes a cobre de Tizón del Nogal.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2ACA3-0A8D-2A04-CFD6-1224EF3015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94176" y="6093012"/>
            <a:ext cx="6163056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E08C95-689E-DBB2-0292-0D4E9DDCF787}"/>
              </a:ext>
            </a:extLst>
          </p:cNvPr>
          <p:cNvSpPr txBox="1"/>
          <p:nvPr/>
        </p:nvSpPr>
        <p:spPr>
          <a:xfrm rot="18891265">
            <a:off x="3068574" y="6316149"/>
            <a:ext cx="1251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/>
              <a:t>Testigo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1E407-3D85-B727-C37B-884366448FC2}"/>
              </a:ext>
            </a:extLst>
          </p:cNvPr>
          <p:cNvSpPr txBox="1"/>
          <p:nvPr/>
        </p:nvSpPr>
        <p:spPr>
          <a:xfrm rot="18801068">
            <a:off x="3599414" y="6054136"/>
            <a:ext cx="2030782" cy="446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err="1"/>
              <a:t>Kasumin</a:t>
            </a:r>
            <a:r>
              <a:rPr lang="es-MX" sz="1100" dirty="0"/>
              <a:t> 4.66 L/ha + </a:t>
            </a:r>
          </a:p>
          <a:p>
            <a:pPr algn="ctr"/>
            <a:r>
              <a:rPr lang="es-MX" sz="1100" dirty="0" err="1"/>
              <a:t>Manzate</a:t>
            </a:r>
            <a:r>
              <a:rPr lang="es-MX" sz="1100" dirty="0"/>
              <a:t> DF 5.6 kg/ha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7751F-8BD5-1E47-56B7-DE6B02DF882C}"/>
              </a:ext>
            </a:extLst>
          </p:cNvPr>
          <p:cNvSpPr txBox="1"/>
          <p:nvPr/>
        </p:nvSpPr>
        <p:spPr>
          <a:xfrm rot="18758065">
            <a:off x="4654274" y="6045116"/>
            <a:ext cx="18455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err="1"/>
              <a:t>Botector</a:t>
            </a:r>
            <a:r>
              <a:rPr lang="es-MX" sz="1100" dirty="0"/>
              <a:t> 1.13 kg/ha + </a:t>
            </a:r>
          </a:p>
          <a:p>
            <a:pPr algn="ctr"/>
            <a:r>
              <a:rPr lang="es-MX" sz="1100" dirty="0"/>
              <a:t>Buffer 9 kg/ha + </a:t>
            </a:r>
          </a:p>
          <a:p>
            <a:pPr algn="ctr"/>
            <a:r>
              <a:rPr lang="es-MX" sz="1100" dirty="0" err="1"/>
              <a:t>Biolink</a:t>
            </a:r>
            <a:r>
              <a:rPr lang="es-MX" sz="1100" dirty="0"/>
              <a:t> 0.3 L/ha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756FE-A842-A675-CF9C-2142E4D6C09D}"/>
              </a:ext>
            </a:extLst>
          </p:cNvPr>
          <p:cNvSpPr txBox="1"/>
          <p:nvPr/>
        </p:nvSpPr>
        <p:spPr>
          <a:xfrm rot="18657027">
            <a:off x="5428399" y="6062055"/>
            <a:ext cx="1987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err="1"/>
              <a:t>Kocide</a:t>
            </a:r>
            <a:r>
              <a:rPr lang="es-MX" sz="1100" dirty="0"/>
              <a:t> 3000 5.6 kg/ha +</a:t>
            </a:r>
          </a:p>
          <a:p>
            <a:pPr algn="ctr"/>
            <a:r>
              <a:rPr lang="es-MX" sz="1100" dirty="0" err="1"/>
              <a:t>Manzate</a:t>
            </a:r>
            <a:r>
              <a:rPr lang="es-MX" sz="1100" dirty="0"/>
              <a:t> DF 2.6 kg/ha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284AF-6D50-643A-2C93-5F48D490C81F}"/>
              </a:ext>
            </a:extLst>
          </p:cNvPr>
          <p:cNvSpPr txBox="1"/>
          <p:nvPr/>
        </p:nvSpPr>
        <p:spPr>
          <a:xfrm rot="18743239">
            <a:off x="6407681" y="6129754"/>
            <a:ext cx="1709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err="1"/>
              <a:t>Actinovate</a:t>
            </a:r>
            <a:r>
              <a:rPr lang="es-MX" sz="1100" dirty="0"/>
              <a:t> 0.6 kg/ha + </a:t>
            </a:r>
          </a:p>
          <a:p>
            <a:pPr algn="ctr"/>
            <a:r>
              <a:rPr lang="es-MX" sz="1100" dirty="0"/>
              <a:t>Buffer 9 kg/ha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58EED7-E401-20D8-D1CE-6EA2CEF49CBD}"/>
              </a:ext>
            </a:extLst>
          </p:cNvPr>
          <p:cNvSpPr txBox="1"/>
          <p:nvPr/>
        </p:nvSpPr>
        <p:spPr>
          <a:xfrm rot="18515591">
            <a:off x="8278041" y="6161718"/>
            <a:ext cx="1687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/>
              <a:t>Magna Bon</a:t>
            </a:r>
            <a:r>
              <a:rPr lang="es-MX" sz="1000" b="1" dirty="0">
                <a:solidFill>
                  <a:schemeClr val="accent2"/>
                </a:solidFill>
              </a:rPr>
              <a:t> </a:t>
            </a:r>
            <a:r>
              <a:rPr lang="es-MX" sz="1000" b="1" dirty="0"/>
              <a:t>2 L/ha</a:t>
            </a:r>
            <a:r>
              <a:rPr lang="es-MX" sz="1000" dirty="0"/>
              <a:t> + </a:t>
            </a:r>
          </a:p>
          <a:p>
            <a:pPr algn="ctr"/>
            <a:r>
              <a:rPr lang="es-MX" sz="1100" b="1" dirty="0" err="1"/>
              <a:t>Manzate</a:t>
            </a:r>
            <a:r>
              <a:rPr lang="es-MX" sz="1000" dirty="0"/>
              <a:t> </a:t>
            </a:r>
            <a:r>
              <a:rPr lang="es-MX" sz="1000" b="1" dirty="0"/>
              <a:t>2.6 kg/ha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980123-F83D-1279-63C6-3E7E840A3C41}"/>
              </a:ext>
            </a:extLst>
          </p:cNvPr>
          <p:cNvSpPr txBox="1"/>
          <p:nvPr/>
        </p:nvSpPr>
        <p:spPr>
          <a:xfrm rot="18519258">
            <a:off x="7200764" y="6154025"/>
            <a:ext cx="1895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err="1"/>
              <a:t>Botector</a:t>
            </a:r>
            <a:r>
              <a:rPr lang="es-MX" sz="1100" dirty="0"/>
              <a:t> 1.13 kg/ha + </a:t>
            </a:r>
          </a:p>
          <a:p>
            <a:pPr algn="ctr"/>
            <a:r>
              <a:rPr lang="es-MX" sz="1100" dirty="0"/>
              <a:t>Buffer 9 kg/ha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17AB3-8575-3655-96C4-AFF83D7D9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24456" y="4190178"/>
            <a:ext cx="947928" cy="1195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E71ABC-634D-EFF7-A885-3FE68D4F8333}"/>
              </a:ext>
            </a:extLst>
          </p:cNvPr>
          <p:cNvSpPr txBox="1"/>
          <p:nvPr/>
        </p:nvSpPr>
        <p:spPr>
          <a:xfrm>
            <a:off x="9857232" y="4268904"/>
            <a:ext cx="15712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Aplicaciones:</a:t>
            </a:r>
          </a:p>
          <a:p>
            <a:pPr algn="ctr"/>
            <a:r>
              <a:rPr lang="es-MX" sz="1400" b="1" dirty="0"/>
              <a:t>6 de abril</a:t>
            </a:r>
          </a:p>
          <a:p>
            <a:pPr algn="ctr"/>
            <a:r>
              <a:rPr lang="es-MX" sz="1400" b="1" dirty="0"/>
              <a:t>14 de abril</a:t>
            </a:r>
          </a:p>
          <a:p>
            <a:pPr algn="ctr"/>
            <a:r>
              <a:rPr lang="es-MX" sz="1400" b="1" dirty="0"/>
              <a:t>23 de abril</a:t>
            </a:r>
          </a:p>
          <a:p>
            <a:pPr algn="ctr"/>
            <a:r>
              <a:rPr lang="es-MX" sz="1400" b="1" dirty="0"/>
              <a:t>1 de mayo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833C7A6-7EB0-BECB-51DB-6C0C0FD566FD}"/>
              </a:ext>
            </a:extLst>
          </p:cNvPr>
          <p:cNvSpPr txBox="1"/>
          <p:nvPr/>
        </p:nvSpPr>
        <p:spPr>
          <a:xfrm>
            <a:off x="1764497" y="3795503"/>
            <a:ext cx="147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</p:txBody>
      </p:sp>
    </p:spTree>
    <p:extLst>
      <p:ext uri="{BB962C8B-B14F-4D97-AF65-F5344CB8AC3E}">
        <p14:creationId xmlns:p14="http://schemas.microsoft.com/office/powerpoint/2010/main" val="384867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d pepper&#10;&#10;Description automatically generated with medium confidence">
            <a:extLst>
              <a:ext uri="{FF2B5EF4-FFF2-40B4-BE49-F238E27FC236}">
                <a16:creationId xmlns:a16="http://schemas.microsoft.com/office/drawing/2014/main" id="{9A9A922D-1869-8393-C097-5E8418453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047E5-9D22-69E1-77FC-BB58A5E295EF}"/>
              </a:ext>
            </a:extLst>
          </p:cNvPr>
          <p:cNvSpPr txBox="1"/>
          <p:nvPr/>
        </p:nvSpPr>
        <p:spPr>
          <a:xfrm>
            <a:off x="1152144" y="502920"/>
            <a:ext cx="10021824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Investigación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en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Chile </a:t>
            </a:r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infectado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con Mancha </a:t>
            </a:r>
            <a:r>
              <a:rPr lang="en-US" sz="4400" b="1" dirty="0" err="1">
                <a:solidFill>
                  <a:srgbClr val="FFFFFF"/>
                </a:solidFill>
                <a:latin typeface="Arial Black" panose="020B0A04020102020204" pitchFamily="34" charset="0"/>
              </a:rPr>
              <a:t>B</a:t>
            </a:r>
            <a:r>
              <a:rPr lang="en-US" sz="4400" b="1" i="0" u="none" strike="noStrike" dirty="0" err="1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acteriana</a:t>
            </a:r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  <a:endParaRPr lang="en-US" sz="4400" b="1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8D047-1922-5585-04C6-DC26A3517AC4}"/>
              </a:ext>
            </a:extLst>
          </p:cNvPr>
          <p:cNvSpPr txBox="1"/>
          <p:nvPr/>
        </p:nvSpPr>
        <p:spPr>
          <a:xfrm>
            <a:off x="3072384" y="6400800"/>
            <a:ext cx="158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Testigo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E449F-4BE7-DA43-3DAA-DC0AFEC50DEB}"/>
              </a:ext>
            </a:extLst>
          </p:cNvPr>
          <p:cNvSpPr txBox="1"/>
          <p:nvPr/>
        </p:nvSpPr>
        <p:spPr>
          <a:xfrm>
            <a:off x="5669279" y="6400800"/>
            <a:ext cx="227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Magna Bon CS 2005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A906E-F367-4E64-B907-6BD60B0848C3}"/>
              </a:ext>
            </a:extLst>
          </p:cNvPr>
          <p:cNvSpPr txBox="1"/>
          <p:nvPr/>
        </p:nvSpPr>
        <p:spPr>
          <a:xfrm>
            <a:off x="8357616" y="640080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Kocide 101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75BF46-3B5D-B0AC-1DC3-7D30264A4503}"/>
              </a:ext>
            </a:extLst>
          </p:cNvPr>
          <p:cNvSpPr txBox="1"/>
          <p:nvPr/>
        </p:nvSpPr>
        <p:spPr>
          <a:xfrm>
            <a:off x="1152144" y="3940843"/>
            <a:ext cx="104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48E36-B2B9-6C92-5EEE-1F63DB095398}"/>
              </a:ext>
            </a:extLst>
          </p:cNvPr>
          <p:cNvSpPr txBox="1"/>
          <p:nvPr/>
        </p:nvSpPr>
        <p:spPr>
          <a:xfrm>
            <a:off x="3222703" y="5709424"/>
            <a:ext cx="917239" cy="3847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sz="1900" b="1" dirty="0"/>
              <a:t>30 Días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D53163-18E9-93A9-6844-EE438164AD6F}"/>
              </a:ext>
            </a:extLst>
          </p:cNvPr>
          <p:cNvSpPr txBox="1"/>
          <p:nvPr/>
        </p:nvSpPr>
        <p:spPr>
          <a:xfrm>
            <a:off x="5704436" y="5709424"/>
            <a:ext cx="917239" cy="3847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sz="1900" b="1" dirty="0"/>
              <a:t>60 Días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9DE9A82-001D-0EDD-94A9-987D83A69FFC}"/>
              </a:ext>
            </a:extLst>
          </p:cNvPr>
          <p:cNvSpPr txBox="1"/>
          <p:nvPr/>
        </p:nvSpPr>
        <p:spPr>
          <a:xfrm>
            <a:off x="8325706" y="5709424"/>
            <a:ext cx="917239" cy="3847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sz="1900" b="1" dirty="0"/>
              <a:t>90 Días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AE42F5-2B11-722B-EEE0-6F337FF76838}"/>
              </a:ext>
            </a:extLst>
          </p:cNvPr>
          <p:cNvSpPr txBox="1"/>
          <p:nvPr/>
        </p:nvSpPr>
        <p:spPr>
          <a:xfrm>
            <a:off x="3592472" y="6055119"/>
            <a:ext cx="442852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dirty="0"/>
              <a:t>Estudio realizado por A &amp; L </a:t>
            </a:r>
            <a:r>
              <a:rPr lang="es-MX" dirty="0" err="1"/>
              <a:t>Laboratories</a:t>
            </a:r>
            <a:r>
              <a:rPr lang="es-MX" dirty="0"/>
              <a:t>, Inc. </a:t>
            </a:r>
          </a:p>
        </p:txBody>
      </p:sp>
    </p:spTree>
    <p:extLst>
      <p:ext uri="{BB962C8B-B14F-4D97-AF65-F5344CB8AC3E}">
        <p14:creationId xmlns:p14="http://schemas.microsoft.com/office/powerpoint/2010/main" val="52004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D12557-5920-A6D4-C722-271FAC1EF2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C0D28-A24A-D719-23E6-E21E6CCB65FB}"/>
              </a:ext>
            </a:extLst>
          </p:cNvPr>
          <p:cNvSpPr txBox="1"/>
          <p:nvPr/>
        </p:nvSpPr>
        <p:spPr>
          <a:xfrm>
            <a:off x="8577072" y="3172968"/>
            <a:ext cx="98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¡99% de </a:t>
            </a:r>
            <a:r>
              <a:rPr lang="en-US" sz="1800" b="1" dirty="0" err="1"/>
              <a:t>Eficacia</a:t>
            </a:r>
            <a:r>
              <a:rPr lang="es-MX" b="1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15DA5-A5BB-CDD8-6C1B-290C8E707E4F}"/>
              </a:ext>
            </a:extLst>
          </p:cNvPr>
          <p:cNvSpPr txBox="1"/>
          <p:nvPr/>
        </p:nvSpPr>
        <p:spPr>
          <a:xfrm>
            <a:off x="-108284" y="-117432"/>
            <a:ext cx="12192000" cy="31700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Investigación en Cebollas Dulces Vidalia infectadas de  
Pudrición del Centro de la Cebolla y </a:t>
            </a:r>
            <a:r>
              <a:rPr lang="es-MX" sz="4000" b="1" dirty="0" err="1">
                <a:solidFill>
                  <a:srgbClr val="FFFFFF"/>
                </a:solidFill>
                <a:latin typeface="Arial Black" panose="020B0A04020102020204" pitchFamily="34" charset="0"/>
              </a:rPr>
              <a:t>Botrytis</a:t>
            </a:r>
            <a:r>
              <a:rPr lang="es-MX" sz="4000" b="1" dirty="0">
                <a:solidFill>
                  <a:srgbClr val="FFFFFF"/>
                </a:solidFill>
                <a:latin typeface="Arial Black" panose="020B0A04020102020204" pitchFamily="34" charset="0"/>
              </a:rPr>
              <a:t>
</a:t>
            </a:r>
            <a:endParaRPr lang="es-MX" sz="4000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3FDDC-DB78-B41B-4DC5-C666023394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76728" y="5618256"/>
            <a:ext cx="6638544" cy="1106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6E3F3-E515-E3FF-79CF-FEEBDDFEA2FA}"/>
              </a:ext>
            </a:extLst>
          </p:cNvPr>
          <p:cNvSpPr txBox="1"/>
          <p:nvPr/>
        </p:nvSpPr>
        <p:spPr>
          <a:xfrm>
            <a:off x="2929700" y="5870764"/>
            <a:ext cx="71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Testigo </a:t>
            </a:r>
            <a:endParaRPr lang="es-MX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97ACB-979E-5EEF-9F04-CA3C3832F81C}"/>
              </a:ext>
            </a:extLst>
          </p:cNvPr>
          <p:cNvSpPr txBox="1"/>
          <p:nvPr/>
        </p:nvSpPr>
        <p:spPr>
          <a:xfrm>
            <a:off x="3951064" y="5778432"/>
            <a:ext cx="63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/>
              <a:t>Kocide</a:t>
            </a:r>
            <a:r>
              <a:rPr lang="es-MX" sz="1200" dirty="0"/>
              <a:t> </a:t>
            </a:r>
          </a:p>
          <a:p>
            <a:pPr algn="ctr"/>
            <a:r>
              <a:rPr lang="es-MX" sz="1200" dirty="0"/>
              <a:t>1 kg x2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7DA78-67CB-2BDA-75EB-CB5EEA3BFEF7}"/>
              </a:ext>
            </a:extLst>
          </p:cNvPr>
          <p:cNvSpPr txBox="1"/>
          <p:nvPr/>
        </p:nvSpPr>
        <p:spPr>
          <a:xfrm>
            <a:off x="4584668" y="5618256"/>
            <a:ext cx="1511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6">
                    <a:lumMod val="50000"/>
                  </a:schemeClr>
                </a:solidFill>
              </a:rPr>
              <a:t>Magna Bon </a:t>
            </a:r>
            <a:r>
              <a:rPr lang="es-MX" sz="1200" dirty="0"/>
              <a:t>inmersión 50 PPM, </a:t>
            </a:r>
          </a:p>
          <a:p>
            <a:pPr algn="ctr"/>
            <a:r>
              <a:rPr lang="es-MX" sz="1200" dirty="0"/>
              <a:t>remojado suelo 6.4 ml/m2, aspersión  </a:t>
            </a:r>
          </a:p>
          <a:p>
            <a:pPr algn="ctr"/>
            <a:r>
              <a:rPr lang="es-MX" sz="1200" dirty="0"/>
              <a:t>75 PPM 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07D14-F35A-D935-5F7C-4121C34951DB}"/>
              </a:ext>
            </a:extLst>
          </p:cNvPr>
          <p:cNvSpPr txBox="1"/>
          <p:nvPr/>
        </p:nvSpPr>
        <p:spPr>
          <a:xfrm>
            <a:off x="5859685" y="5593767"/>
            <a:ext cx="133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6">
                    <a:lumMod val="50000"/>
                  </a:schemeClr>
                </a:solidFill>
              </a:rPr>
              <a:t>Magna Bon</a:t>
            </a:r>
          </a:p>
          <a:p>
            <a:pPr algn="ctr"/>
            <a:r>
              <a:rPr lang="es-MX" sz="1200" dirty="0"/>
              <a:t>remojado suelo 6.4 ml/m2, aspersión  </a:t>
            </a:r>
          </a:p>
          <a:p>
            <a:pPr algn="ctr"/>
            <a:r>
              <a:rPr lang="es-MX" sz="1200" dirty="0"/>
              <a:t>75 PPM x2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AF352-63B2-068F-E335-84C35ADD2A52}"/>
              </a:ext>
            </a:extLst>
          </p:cNvPr>
          <p:cNvSpPr txBox="1"/>
          <p:nvPr/>
        </p:nvSpPr>
        <p:spPr>
          <a:xfrm>
            <a:off x="7022258" y="5605488"/>
            <a:ext cx="108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6">
                    <a:lumMod val="50000"/>
                  </a:schemeClr>
                </a:solidFill>
              </a:rPr>
              <a:t>Magna Bon</a:t>
            </a:r>
          </a:p>
          <a:p>
            <a:pPr algn="ctr"/>
            <a:r>
              <a:rPr lang="es-MX" sz="1200" dirty="0"/>
              <a:t>aspersión 75 PPM x2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EE69A-9597-3226-CFA8-64D22B6DFF4C}"/>
              </a:ext>
            </a:extLst>
          </p:cNvPr>
          <p:cNvSpPr txBox="1"/>
          <p:nvPr/>
        </p:nvSpPr>
        <p:spPr>
          <a:xfrm>
            <a:off x="8114157" y="5586205"/>
            <a:ext cx="108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>
                <a:solidFill>
                  <a:schemeClr val="accent6">
                    <a:lumMod val="50000"/>
                  </a:schemeClr>
                </a:solidFill>
              </a:rPr>
              <a:t>Magna Bon </a:t>
            </a:r>
            <a:r>
              <a:rPr lang="es-MX" sz="1200" dirty="0"/>
              <a:t>inmersión 50 PPM, aspersión </a:t>
            </a:r>
          </a:p>
          <a:p>
            <a:pPr algn="ctr"/>
            <a:r>
              <a:rPr lang="es-MX" sz="1200" dirty="0"/>
              <a:t>75 PPM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8AC705-349D-70BD-6F3B-586F31597994}"/>
              </a:ext>
            </a:extLst>
          </p:cNvPr>
          <p:cNvSpPr txBox="1"/>
          <p:nvPr/>
        </p:nvSpPr>
        <p:spPr>
          <a:xfrm>
            <a:off x="4909489" y="2315276"/>
            <a:ext cx="2373022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Universidad de Georgia</a:t>
            </a:r>
          </a:p>
          <a:p>
            <a:pPr algn="ctr"/>
            <a:r>
              <a:rPr lang="es-MX" dirty="0"/>
              <a:t>2012 - 2013</a:t>
            </a:r>
          </a:p>
        </p:txBody>
      </p:sp>
    </p:spTree>
    <p:extLst>
      <p:ext uri="{BB962C8B-B14F-4D97-AF65-F5344CB8AC3E}">
        <p14:creationId xmlns:p14="http://schemas.microsoft.com/office/powerpoint/2010/main" val="225392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8CFC8E4-3F6A-E47A-7F3A-ADFB6E19D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392EA5-C180-B508-D1E7-3D2A437830E1}"/>
              </a:ext>
            </a:extLst>
          </p:cNvPr>
          <p:cNvSpPr txBox="1"/>
          <p:nvPr/>
        </p:nvSpPr>
        <p:spPr>
          <a:xfrm>
            <a:off x="85344" y="-78659"/>
            <a:ext cx="12192000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rgbClr val="FFFFFF"/>
                </a:solidFill>
                <a:latin typeface="Arial Black" panose="020B0A04020102020204" pitchFamily="34" charset="0"/>
              </a:rPr>
              <a:t>Aspersión de </a:t>
            </a:r>
            <a:r>
              <a:rPr lang="es-MX" sz="5400" b="1" dirty="0" err="1">
                <a:solidFill>
                  <a:srgbClr val="FFFFFF"/>
                </a:solidFill>
                <a:latin typeface="Arial Black" panose="020B0A04020102020204" pitchFamily="34" charset="0"/>
              </a:rPr>
              <a:t>pre-cosecha</a:t>
            </a:r>
            <a:r>
              <a:rPr lang="es-MX" sz="5400" b="1" dirty="0">
                <a:solidFill>
                  <a:srgbClr val="FFFFFF"/>
                </a:solidFill>
                <a:latin typeface="Arial Black" panose="020B0A04020102020204" pitchFamily="34" charset="0"/>
              </a:rPr>
              <a:t> de arándanos
</a:t>
            </a:r>
            <a:endParaRPr lang="en-US" sz="5400" b="1" i="0" u="none" strike="noStrike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CE556-79C6-F20F-47B0-FCCF392C2EB4}"/>
              </a:ext>
            </a:extLst>
          </p:cNvPr>
          <p:cNvSpPr txBox="1"/>
          <p:nvPr/>
        </p:nvSpPr>
        <p:spPr>
          <a:xfrm>
            <a:off x="0" y="1867464"/>
            <a:ext cx="1210597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A 60 Días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después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de la </a:t>
            </a:r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aplicación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a 50 PPM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8DF37B8-C339-2ED9-8C96-6087A1CA9CA8}"/>
              </a:ext>
            </a:extLst>
          </p:cNvPr>
          <p:cNvSpPr txBox="1"/>
          <p:nvPr/>
        </p:nvSpPr>
        <p:spPr>
          <a:xfrm>
            <a:off x="4810419" y="2539156"/>
            <a:ext cx="42383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60475" algn="ctr"/>
            <a:r>
              <a:rPr lang="es-MX" sz="1800" b="1" dirty="0">
                <a:solidFill>
                  <a:srgbClr val="3856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60 días de aplicación a 50 PPM: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260475" algn="ctr"/>
            <a:r>
              <a:rPr lang="es-MX" sz="1800" b="1" dirty="0">
                <a:solidFill>
                  <a:srgbClr val="3856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Mayor </a:t>
            </a:r>
            <a:r>
              <a:rPr lang="es-ES" sz="1800" b="1" dirty="0">
                <a:solidFill>
                  <a:srgbClr val="3856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vida útil del almacenamiento o vida de anaquel en frío (por gran eficacia contra bacterias coliformes) con aspersión </a:t>
            </a:r>
            <a:r>
              <a:rPr lang="es-ES" sz="1800" b="1" dirty="0" err="1">
                <a:solidFill>
                  <a:srgbClr val="3856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pre-cosecha</a:t>
            </a:r>
            <a:r>
              <a:rPr lang="es-ES" sz="1800" b="1" dirty="0">
                <a:solidFill>
                  <a:srgbClr val="38562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Magna Bon CS 2005 a 50 PPM.</a:t>
            </a:r>
            <a:endParaRPr lang="es-MX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260475" algn="just"/>
            <a:r>
              <a:rPr lang="es-MX" sz="1800" b="1" u="sng" kern="10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https://www.magnabon.com/research/a-new-tool-for-increased-blueberry-control/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811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automatically generated">
            <a:extLst>
              <a:ext uri="{FF2B5EF4-FFF2-40B4-BE49-F238E27FC236}">
                <a16:creationId xmlns:a16="http://schemas.microsoft.com/office/drawing/2014/main" id="{8BB974ED-86AD-4FEB-ACC6-101846305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8016E-AD75-4B66-AEBB-FBAC982DB222}"/>
              </a:ext>
            </a:extLst>
          </p:cNvPr>
          <p:cNvSpPr txBox="1"/>
          <p:nvPr/>
        </p:nvSpPr>
        <p:spPr>
          <a:xfrm>
            <a:off x="1" y="3429000"/>
            <a:ext cx="3097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Antracnosis </a:t>
            </a:r>
          </a:p>
          <a:p>
            <a:pPr algn="ctr"/>
            <a:r>
              <a:rPr lang="es-MX" b="1" dirty="0"/>
              <a:t>Pudrición del fruto</a:t>
            </a:r>
          </a:p>
          <a:p>
            <a:pPr algn="ctr"/>
            <a:r>
              <a:rPr lang="es-MX" b="1" dirty="0"/>
              <a:t>Tizón y cáncer del tallo</a:t>
            </a:r>
          </a:p>
          <a:p>
            <a:pPr algn="ctr"/>
            <a:r>
              <a:rPr lang="es-MX" b="1" dirty="0"/>
              <a:t>Cancro Bacteriano</a:t>
            </a:r>
          </a:p>
          <a:p>
            <a:pPr algn="ctr"/>
            <a:r>
              <a:rPr lang="es-MX" b="1" dirty="0"/>
              <a:t>Mancha algal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4E14A-19B7-4CE5-B194-161159E8AA53}"/>
              </a:ext>
            </a:extLst>
          </p:cNvPr>
          <p:cNvSpPr txBox="1"/>
          <p:nvPr/>
        </p:nvSpPr>
        <p:spPr>
          <a:xfrm>
            <a:off x="3097195" y="3438847"/>
            <a:ext cx="3247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/>
              <a:t>Antracnosis </a:t>
            </a:r>
          </a:p>
          <a:p>
            <a:pPr algn="ctr"/>
            <a:r>
              <a:rPr lang="es-GT" b="1" dirty="0"/>
              <a:t>Manchas foliares</a:t>
            </a:r>
          </a:p>
          <a:p>
            <a:pPr algn="ctr"/>
            <a:r>
              <a:rPr lang="es-GT" b="1" dirty="0"/>
              <a:t>Tizón bacteriano </a:t>
            </a:r>
          </a:p>
          <a:p>
            <a:pPr algn="ctr"/>
            <a:r>
              <a:rPr lang="es-GT" b="1" dirty="0"/>
              <a:t>Mancha púrpura </a:t>
            </a:r>
          </a:p>
          <a:p>
            <a:pPr algn="ctr"/>
            <a:r>
              <a:rPr lang="es-GT" b="1" dirty="0"/>
              <a:t>Roya amarilla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B3A2D-E039-486F-A28C-C864401CE253}"/>
              </a:ext>
            </a:extLst>
          </p:cNvPr>
          <p:cNvSpPr txBox="1"/>
          <p:nvPr/>
        </p:nvSpPr>
        <p:spPr>
          <a:xfrm>
            <a:off x="6194389" y="3438847"/>
            <a:ext cx="2973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/>
              <a:t>Mancha foliar angular de fresa (</a:t>
            </a:r>
            <a:r>
              <a:rPr lang="es-GT" b="1" i="1" dirty="0" err="1"/>
              <a:t>Xanthomonas</a:t>
            </a:r>
            <a:r>
              <a:rPr lang="es-GT" b="1" dirty="0"/>
              <a:t>)</a:t>
            </a:r>
          </a:p>
          <a:p>
            <a:pPr algn="ctr"/>
            <a:r>
              <a:rPr lang="es-GT" b="1" dirty="0"/>
              <a:t>Tizón de la hoja (</a:t>
            </a:r>
            <a:r>
              <a:rPr lang="es-GT" b="1" i="1" dirty="0" err="1"/>
              <a:t>Phomopsis</a:t>
            </a:r>
            <a:r>
              <a:rPr lang="es-GT" b="1" dirty="0"/>
              <a:t>),</a:t>
            </a:r>
          </a:p>
          <a:p>
            <a:pPr algn="ctr"/>
            <a:r>
              <a:rPr lang="es-GT" b="1" dirty="0"/>
              <a:t>chamusco o quemadura de la hoja (</a:t>
            </a:r>
            <a:r>
              <a:rPr lang="es-GT" b="1" i="1" dirty="0" err="1"/>
              <a:t>Diplocarpon</a:t>
            </a:r>
            <a:r>
              <a:rPr lang="es-GT" b="1" dirty="0"/>
              <a:t>), Viruela (</a:t>
            </a:r>
            <a:r>
              <a:rPr lang="es-GT" b="1" i="1" dirty="0" err="1"/>
              <a:t>Mycosphaerella</a:t>
            </a:r>
            <a:r>
              <a:rPr lang="es-GT" b="1" i="1" dirty="0"/>
              <a:t> </a:t>
            </a:r>
            <a:r>
              <a:rPr lang="es-GT" b="1" i="1" dirty="0" err="1"/>
              <a:t>sp</a:t>
            </a:r>
            <a:r>
              <a:rPr lang="es-GT" b="1" dirty="0"/>
              <a:t>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F53D8-8BFB-4EA0-8C92-555C7BFA2B47}"/>
              </a:ext>
            </a:extLst>
          </p:cNvPr>
          <p:cNvSpPr txBox="1"/>
          <p:nvPr/>
        </p:nvSpPr>
        <p:spPr>
          <a:xfrm>
            <a:off x="9365091" y="3438847"/>
            <a:ext cx="2826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b="1" dirty="0"/>
              <a:t>Antracnosis </a:t>
            </a:r>
          </a:p>
          <a:p>
            <a:pPr algn="ctr"/>
            <a:r>
              <a:rPr lang="es-GT" b="1" dirty="0"/>
              <a:t>Manchas foliares </a:t>
            </a:r>
          </a:p>
          <a:p>
            <a:pPr algn="ctr"/>
            <a:r>
              <a:rPr lang="es-GT" b="1" dirty="0"/>
              <a:t>Tizón bacteriano</a:t>
            </a:r>
            <a:r>
              <a:rPr lang="en-US" b="1" dirty="0"/>
              <a:t> </a:t>
            </a:r>
          </a:p>
          <a:p>
            <a:pPr algn="ctr"/>
            <a:r>
              <a:rPr lang="es-GT" b="1" dirty="0"/>
              <a:t>Mancha púrpura </a:t>
            </a:r>
          </a:p>
          <a:p>
            <a:pPr algn="ctr"/>
            <a:r>
              <a:rPr lang="es-GT" b="1" dirty="0"/>
              <a:t>Roya amarilla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5911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B6BB238-FDED-1A04-6F5A-0755CB02D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03455"/>
              </p:ext>
            </p:extLst>
          </p:nvPr>
        </p:nvGraphicFramePr>
        <p:xfrm>
          <a:off x="1034210" y="2391424"/>
          <a:ext cx="10943302" cy="2075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68915" imgH="1133463" progId="Word.Document.12">
                  <p:embed/>
                </p:oleObj>
              </mc:Choice>
              <mc:Fallback>
                <p:oleObj name="Document" r:id="rId2" imgW="5968915" imgH="1133463" progId="Word.Documen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5B6BB238-FDED-1A04-6F5A-0755CB02D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4210" y="2391424"/>
                        <a:ext cx="10943302" cy="2075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09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5D5531-8EA0-4C34-A2B2-8CC6EF65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1043"/>
            <a:ext cx="12192000" cy="1766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5BC89-3673-406C-865B-5B889C313B23}"/>
              </a:ext>
            </a:extLst>
          </p:cNvPr>
          <p:cNvSpPr txBox="1"/>
          <p:nvPr/>
        </p:nvSpPr>
        <p:spPr>
          <a:xfrm>
            <a:off x="525639" y="1501210"/>
            <a:ext cx="1116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¿Cuál es la diferencia entre Cobres Convencionales y Magna-Bon CS 2005? 
"¡Que Funciona!" 
</a:t>
            </a:r>
            <a:r>
              <a:rPr lang="es-MX" sz="2400" i="1" dirty="0">
                <a:latin typeface="Arial Black" panose="020B0A04020102020204" pitchFamily="34" charset="0"/>
              </a:rPr>
              <a:t>Productor de manzanas en el condado de Wayne, Nueva York</a:t>
            </a:r>
            <a:endParaRPr lang="en-US" i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8C14E-9A79-440C-9483-16B95F2E5EEF}"/>
              </a:ext>
            </a:extLst>
          </p:cNvPr>
          <p:cNvSpPr txBox="1"/>
          <p:nvPr/>
        </p:nvSpPr>
        <p:spPr>
          <a:xfrm>
            <a:off x="1071739" y="3417798"/>
            <a:ext cx="1007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“¡No puedo creer que esté diciendo esto Frank, pero necesito encontrar una manera de usar más Magna Bon CS 2005! ¡Está funcionando muy bien en nuestro manejo de enfermedades y en la aspersión previa a la cosecha!"
 </a:t>
            </a:r>
            <a:r>
              <a:rPr lang="es-MX" sz="2400" i="1" dirty="0">
                <a:latin typeface="Arial Black" panose="020B0A04020102020204" pitchFamily="34" charset="0"/>
              </a:rPr>
              <a:t>Productor de 240 hectáreas de arándanos en La Florida</a:t>
            </a:r>
            <a:endParaRPr lang="en-US" i="1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9F33ED-D491-42A9-8A07-4E5B5DEC7704}"/>
              </a:ext>
            </a:extLst>
          </p:cNvPr>
          <p:cNvSpPr txBox="1"/>
          <p:nvPr/>
        </p:nvSpPr>
        <p:spPr>
          <a:xfrm>
            <a:off x="756356" y="488950"/>
            <a:ext cx="1070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Arial Black" panose="020B0A04020102020204" pitchFamily="34" charset="0"/>
              </a:rPr>
              <a:t>Felicitaciones del productor…</a:t>
            </a:r>
          </a:p>
        </p:txBody>
      </p:sp>
    </p:spTree>
    <p:extLst>
      <p:ext uri="{BB962C8B-B14F-4D97-AF65-F5344CB8AC3E}">
        <p14:creationId xmlns:p14="http://schemas.microsoft.com/office/powerpoint/2010/main" val="29493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CEA67C4-B333-703B-F94C-A578F59F3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82" y="0"/>
            <a:ext cx="4866018" cy="32134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221695-2EBB-992D-5387-A07F41265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25981" cy="29238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36190C7-CAB3-DE3B-D64A-CDDD50698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82" y="848732"/>
            <a:ext cx="9055519" cy="60092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472090-A03D-87F7-F14E-766C1E861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3822"/>
            <a:ext cx="3125767" cy="17582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5353C8-39EA-39E4-4FB6-B1D951893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2066"/>
            <a:ext cx="3136482" cy="21759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4222CD5-523A-4110-667E-D2CE4928A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41" y="1484965"/>
            <a:ext cx="1429328" cy="143885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C7F82D-2E17-30AD-CABF-73E8595F9A13}"/>
              </a:ext>
            </a:extLst>
          </p:cNvPr>
          <p:cNvSpPr txBox="1"/>
          <p:nvPr/>
        </p:nvSpPr>
        <p:spPr>
          <a:xfrm>
            <a:off x="0" y="0"/>
            <a:ext cx="31364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600" dirty="0">
                <a:solidFill>
                  <a:schemeClr val="bg2"/>
                </a:solidFill>
                <a:latin typeface="Arial Black" panose="020B0A04020102020204" pitchFamily="34" charset="0"/>
              </a:rPr>
              <a:t>Buena eficacia, igual al “están-dar”, en zarza-mora vs. Mildiu Velloso</a:t>
            </a:r>
          </a:p>
        </p:txBody>
      </p:sp>
    </p:spTree>
    <p:extLst>
      <p:ext uri="{BB962C8B-B14F-4D97-AF65-F5344CB8AC3E}">
        <p14:creationId xmlns:p14="http://schemas.microsoft.com/office/powerpoint/2010/main" val="258979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0842BD0-257D-7ED7-310D-42546385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0"/>
            <a:ext cx="5010150" cy="6815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F5112B-F963-0801-F55B-2FF94841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49634" y="-1059897"/>
            <a:ext cx="6868263" cy="89675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E71027-DE1C-618F-46DD-9B5FCAE5000F}"/>
              </a:ext>
            </a:extLst>
          </p:cNvPr>
          <p:cNvSpPr txBox="1"/>
          <p:nvPr/>
        </p:nvSpPr>
        <p:spPr>
          <a:xfrm>
            <a:off x="0" y="-4239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dirty="0">
                <a:solidFill>
                  <a:schemeClr val="bg1"/>
                </a:solidFill>
                <a:latin typeface="Arial Black" panose="020B0A04020102020204" pitchFamily="34" charset="0"/>
              </a:rPr>
              <a:t>Similar y excelente reducción de daños por  Antracnosis en Aguacate con Magna Bon CS 2005 que el “testigo o estándar regional” liquido, y a mucho menor costo por litro y hectárea que este último. Michoacán, México.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FF9CC6-3189-95E4-DACE-34AFE2291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863"/>
            <a:ext cx="6194543" cy="48424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88F0A7-A966-66E8-E72D-C8286D6AE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82" y="2467993"/>
            <a:ext cx="6000518" cy="44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7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5D5531-8EA0-4C34-A2B2-8CC6EF65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1043"/>
            <a:ext cx="12192000" cy="1766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204D-59FA-48C5-9800-CB82993E0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816322"/>
            <a:ext cx="11518900" cy="393187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MX" sz="43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 BON CS 2005</a:t>
            </a:r>
          </a:p>
          <a:p>
            <a:pPr marL="0" indent="0" algn="ctr">
              <a:buNone/>
            </a:pPr>
            <a:r>
              <a:rPr lang="es-MX" sz="23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¡Menos Cobre Requerido, Más Potencia!</a:t>
            </a:r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sz="3200" dirty="0"/>
              <a:t>¡Nuestra formulación en solución de sulfato de cobre pentahidratado está certificada por OMRI:</a:t>
            </a:r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lnSpc>
                <a:spcPct val="110000"/>
              </a:lnSpc>
              <a:buNone/>
            </a:pPr>
            <a:endParaRPr lang="es-MX" dirty="0"/>
          </a:p>
          <a:p>
            <a:pPr marL="0" indent="0" algn="ctr">
              <a:lnSpc>
                <a:spcPct val="110000"/>
              </a:lnSpc>
              <a:buNone/>
            </a:pPr>
            <a:endParaRPr lang="es-MX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s-MX" sz="3200" dirty="0"/>
              <a:t>con características sistémicas y ha demostrado resultados combatiendo enfermedades en </a:t>
            </a:r>
            <a:r>
              <a:rPr lang="es-MX" sz="3200" b="1" dirty="0">
                <a:solidFill>
                  <a:srgbClr val="C00000"/>
                </a:solidFill>
              </a:rPr>
              <a:t>cepas resistentes a cobre!</a:t>
            </a:r>
            <a:r>
              <a:rPr lang="es-MX" sz="3200" dirty="0"/>
              <a:t> ¡Es amigable con el medio ambiente al usar de 0.045 a 0.27 kg/ha de cobre metálico (0.8 a 5 L/ha de Magna Bon CS 2005), diseñado específicamente para combatir enfermedades agrícolas en una gran variedad de hortalizas o  vegetales, y de árboles y arbustos de aguacate, frutas, entre ellos cítricos y </a:t>
            </a:r>
            <a:r>
              <a:rPr lang="es-MX" sz="3200" dirty="0" err="1"/>
              <a:t>berries</a:t>
            </a:r>
            <a:r>
              <a:rPr lang="es-MX" sz="3200" dirty="0"/>
              <a:t>, y de nueces!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5F51C-9E4D-4332-9413-EE65A6E5B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1935333"/>
            <a:ext cx="2019686" cy="13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49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0842BD0-257D-7ED7-310D-42546385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0" y="0"/>
            <a:ext cx="5010150" cy="68156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F5112B-F963-0801-F55B-2FF94841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49634" y="-1059897"/>
            <a:ext cx="6868263" cy="89675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E71027-DE1C-618F-46DD-9B5FCAE5000F}"/>
              </a:ext>
            </a:extLst>
          </p:cNvPr>
          <p:cNvSpPr txBox="1"/>
          <p:nvPr/>
        </p:nvSpPr>
        <p:spPr>
          <a:xfrm>
            <a:off x="0" y="385297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Arial Black" panose="020B0A04020102020204" pitchFamily="34" charset="0"/>
              </a:rPr>
              <a:t>Excelente </a:t>
            </a:r>
            <a:r>
              <a:rPr lang="es-MX" sz="4400" dirty="0">
                <a:solidFill>
                  <a:schemeClr val="bg1"/>
                </a:solidFill>
                <a:latin typeface="Arial Black" panose="020B0A04020102020204" pitchFamily="34" charset="0"/>
              </a:rPr>
              <a:t>eficacia</a:t>
            </a:r>
            <a:r>
              <a:rPr lang="es-MX" sz="3600" dirty="0">
                <a:solidFill>
                  <a:schemeClr val="bg1"/>
                </a:solidFill>
                <a:latin typeface="Arial Black" panose="020B0A04020102020204" pitchFamily="34" charset="0"/>
              </a:rPr>
              <a:t> de Magna Bon CS 2005 contra Antracnosis en Aguacate,  mejor que el “estándar” líquido, y a menor costo por hectárea que este último. Morelos, México.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CF3323-787C-A293-3ADC-8F2C7ACEA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4444"/>
            <a:ext cx="6113747" cy="37535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0DE683-8C6A-28EA-0748-F4915B3BF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30" y="3104444"/>
            <a:ext cx="6071770" cy="37638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2DE44A0-82A4-BDCD-3873-3403B1B8A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25" y="3612444"/>
            <a:ext cx="1126783" cy="113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2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C4554B0-5B35-BA3C-50DD-ADC9D1F28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6" y="-1"/>
            <a:ext cx="6048774" cy="45365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D70E00-13E9-C6DA-A445-CC10BEEEA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17122" cy="50772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18619D8-68CE-607A-2757-F518AA6AF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0"/>
            <a:ext cx="6117122" cy="3905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7CB1B2-E048-00B6-2C7C-655133151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6" y="2952750"/>
            <a:ext cx="6048774" cy="390525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54A5AEA-10FF-237F-5D55-03ECA48A23E7}"/>
              </a:ext>
            </a:extLst>
          </p:cNvPr>
          <p:cNvSpPr txBox="1"/>
          <p:nvPr/>
        </p:nvSpPr>
        <p:spPr>
          <a:xfrm>
            <a:off x="21122" y="-61167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  <a:latin typeface="Arial Black" panose="020B0A04020102020204" pitchFamily="34" charset="0"/>
              </a:rPr>
              <a:t>Excelente y ligeramente mejor eficacia contra Mancha Bacteriana en Jitomate de Magna Bon CS 2005 y a menor costo por hectárea que el producto “estándar” sólido.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64CC11A-BE07-AA69-62EA-01FF863C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72" y="3285067"/>
            <a:ext cx="1243226" cy="12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7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E0B6BEF-FDD7-1883-E64E-B51C8DEB5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73" y="-11559"/>
            <a:ext cx="1342727" cy="29718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D924367-1BE6-D9B3-DA8B-04FD8AA36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1" y="-17419"/>
            <a:ext cx="2278654" cy="301612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308C961-A192-F196-38DF-C711FDDB3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86" y="78035"/>
            <a:ext cx="1342726" cy="290436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6E0F982-879F-E227-718B-4705CE590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55" y="0"/>
            <a:ext cx="1146767" cy="30487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A62724-81A2-EED2-A6FF-7AA7336C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52" y="-33718"/>
            <a:ext cx="1386947" cy="30487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D8002B3-3DB3-C6A2-9BE6-D8695A934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51" y="-33719"/>
            <a:ext cx="1357961" cy="30705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F166C4-8797-5693-0AC5-99B63F38E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33719"/>
            <a:ext cx="1138732" cy="304872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975023D-AE8A-3C4F-8C14-6B4F06AD9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02" y="0"/>
            <a:ext cx="2235007" cy="30161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8AB9F0-2F0B-14F4-C0A2-689DEBCA6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19" y="2917165"/>
            <a:ext cx="6010882" cy="3940836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93A30ADF-7C1A-6838-0CFF-9BDA403EBD70}"/>
              </a:ext>
            </a:extLst>
          </p:cNvPr>
          <p:cNvSpPr txBox="1"/>
          <p:nvPr/>
        </p:nvSpPr>
        <p:spPr>
          <a:xfrm>
            <a:off x="85119" y="197068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  <a:latin typeface="Arial Black" panose="020B0A04020102020204" pitchFamily="34" charset="0"/>
              </a:rPr>
              <a:t>Excelente  y mejor eficacia de Magna Bon CS 2005 contra Mildiu de Cucurbitáceas en pepino que el “estándar” sólido, y a mucho menor costo por hectárea.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573FD1-688C-6B2B-69FF-ECEB1B5B5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807"/>
            <a:ext cx="6265333" cy="39441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266B2D-0FF8-D93C-DC0D-444D67D77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12" y="3460049"/>
            <a:ext cx="1142114" cy="11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3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2F1DA03-380F-5D80-8D69-835225B33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2876550"/>
            <a:ext cx="5870222" cy="398144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C1789CA-056A-7E86-0968-CA43A237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60801" cy="257895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E05E524-193D-B33E-690E-5D996C583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82" y="-1"/>
            <a:ext cx="4512391" cy="257206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2EA1B90-8C2A-01B8-9FC9-4E1FA917B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56" y="-1"/>
            <a:ext cx="3772043" cy="257206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1655ECB-33D3-058A-D5BF-38DD05DF5BF3}"/>
              </a:ext>
            </a:extLst>
          </p:cNvPr>
          <p:cNvSpPr txBox="1"/>
          <p:nvPr/>
        </p:nvSpPr>
        <p:spPr>
          <a:xfrm>
            <a:off x="-1" y="94713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Arial Black" panose="020B0A04020102020204" pitchFamily="34" charset="0"/>
              </a:rPr>
              <a:t>Ligeramente mayor eficacia de Magna Bon CS 2005 contra Mildiu de Cebolla (</a:t>
            </a:r>
            <a:r>
              <a:rPr lang="es-ES" sz="3600" i="1" dirty="0" err="1">
                <a:solidFill>
                  <a:schemeClr val="bg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Peronospora</a:t>
            </a:r>
            <a:r>
              <a:rPr lang="es-ES" sz="3600" i="1" dirty="0">
                <a:solidFill>
                  <a:schemeClr val="bg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destructor</a:t>
            </a:r>
            <a:r>
              <a:rPr lang="es-ES" sz="3600" dirty="0">
                <a:solidFill>
                  <a:schemeClr val="bg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  <a:r>
              <a:rPr lang="es-ES" sz="3600" b="1" i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s-MX" sz="3600" dirty="0">
                <a:solidFill>
                  <a:schemeClr val="bg1"/>
                </a:solidFill>
                <a:latin typeface="Arial Black" panose="020B0A04020102020204" pitchFamily="34" charset="0"/>
              </a:rPr>
              <a:t>y a mucho menor  costo por hectárea que el producto “estándar” líquido.</a:t>
            </a:r>
            <a:endParaRPr lang="es-MX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184EF6-9960-F5F1-696E-159C9FA15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65609"/>
            <a:ext cx="6321779" cy="36669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5A2652A-5316-FF73-CD35-082A0C2B1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9" y="2692096"/>
            <a:ext cx="1164037" cy="11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EB8044-9D50-E6DC-7968-C943B8535209}"/>
              </a:ext>
            </a:extLst>
          </p:cNvPr>
          <p:cNvSpPr txBox="1"/>
          <p:nvPr/>
        </p:nvSpPr>
        <p:spPr>
          <a:xfrm>
            <a:off x="118533" y="0"/>
            <a:ext cx="11938000" cy="6691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MX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Fortalezas o Ventajas: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dirty="0">
                <a:latin typeface="Arial Black" panose="020B0A04020102020204" pitchFamily="34" charset="0"/>
              </a:rPr>
              <a:t>Menor precio por litro comparado en otros fungicidas-bactericidas líquidos en el mercado con similar contenido de sulfato de cobre pentahidratado (SCPH) (21.26-21.36%) y de cobre metálico (5.3–5.5%). Ver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s-MX" sz="1700" u="sng" kern="100" dirty="0">
                <a:solidFill>
                  <a:srgbClr val="0563C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https://espanol.agbioinc.com/wp-content/uploads/2023/05/Comparacion-precios-publicos-por-litro-3-fungicidas-sulfato-cobre-en-Mexico.pdf.jpg</a:t>
            </a:r>
            <a:endParaRPr lang="es-MX" sz="1700" kern="1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Arial Black" panose="020B0A04020102020204" pitchFamily="34" charset="0"/>
              </a:rPr>
              <a:t>Posee aprobación OMRI de Estados Unidos, para agricultura orgánica, lo cual lo avala para exportaciones a ese país. Ver 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https://www.omri.org/mfg/qmc/certificate/13630</a:t>
            </a:r>
            <a:endParaRPr lang="es-MX" dirty="0">
              <a:latin typeface="Arial Black" panose="020B0A040201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Arial Black" panose="020B0A04020102020204" pitchFamily="34" charset="0"/>
              </a:rPr>
              <a:t>Magna Bon CS 2005 es fabricado originalmente en Estados Unidos,  por Magna Bon LLC </a:t>
            </a:r>
            <a:r>
              <a:rPr lang="es-MX" dirty="0">
                <a:latin typeface="Arial Black" panose="020B0A04020102020204" pitchFamily="34" charset="0"/>
                <a:hlinkClick r:id="rId4"/>
              </a:rPr>
              <a:t>https://www.magnabon.com/product/magna-bon-cs-2005/</a:t>
            </a:r>
            <a:r>
              <a:rPr lang="es-MX" dirty="0">
                <a:latin typeface="Arial Black" panose="020B0A04020102020204" pitchFamily="34" charset="0"/>
              </a:rPr>
              <a:t>  la cual cuenta con certificación  ISO 9001:  </a:t>
            </a:r>
            <a:r>
              <a:rPr lang="es-MX" dirty="0">
                <a:latin typeface="Arial Black" panose="020B0A04020102020204" pitchFamily="34" charset="0"/>
                <a:hlinkClick r:id="rId5"/>
              </a:rPr>
              <a:t>https://www.magnabon.com/wp-content/uploads/2020/02/ISO-2015-cert-in-gray-scale.pdf</a:t>
            </a:r>
            <a:r>
              <a:rPr lang="es-MX" dirty="0">
                <a:latin typeface="Arial Black" panose="020B0A04020102020204" pitchFamily="34" charset="0"/>
              </a:rPr>
              <a:t> , es importado por </a:t>
            </a:r>
            <a:r>
              <a:rPr lang="es-MX" dirty="0" err="1">
                <a:latin typeface="Arial Black" panose="020B0A04020102020204" pitchFamily="34" charset="0"/>
              </a:rPr>
              <a:t>Quimica</a:t>
            </a:r>
            <a:r>
              <a:rPr lang="es-MX" dirty="0">
                <a:latin typeface="Arial Black" panose="020B0A04020102020204" pitchFamily="34" charset="0"/>
              </a:rPr>
              <a:t> Lucava, embotellado en su planta en Celaya y distribuido a través de su  amplia  red de representantes de venta y distribuidores en todo México </a:t>
            </a:r>
            <a:r>
              <a:rPr lang="es-MX" dirty="0">
                <a:latin typeface="Arial Black" panose="020B0A04020102020204" pitchFamily="34" charset="0"/>
                <a:hlinkClick r:id="rId6"/>
              </a:rPr>
              <a:t>https://grupolucava.com/fungicidas/magna-bon/</a:t>
            </a:r>
            <a:r>
              <a:rPr lang="es-MX" dirty="0">
                <a:latin typeface="Arial Black" panose="020B0A04020102020204" pitchFamily="34" charset="0"/>
              </a:rPr>
              <a:t> 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Arial Black" panose="020B0A04020102020204" pitchFamily="34" charset="0"/>
              </a:rPr>
              <a:t>Magna Bon CS 2005 tiene registro COFEPRIS (México) número RSCO-FUNG-0336-X=223-013-21.26 </a:t>
            </a:r>
            <a:r>
              <a:rPr lang="es-MX" dirty="0">
                <a:latin typeface="Arial Black" panose="020B0A04020102020204" pitchFamily="34" charset="0"/>
                <a:hlinkClick r:id="rId7"/>
              </a:rPr>
              <a:t>http://agbioinces.wpengine.com/wp-content/uploads/2021/04/pantalla-Magna-Bon-CS2005-en-sitio-de-COFEPRIS.png</a:t>
            </a:r>
            <a:r>
              <a:rPr lang="es-MX" dirty="0">
                <a:latin typeface="Arial Black" panose="020B0A04020102020204" pitchFamily="34" charset="0"/>
              </a:rPr>
              <a:t>  y registro por EPA (de EUA) número 66675-3.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dirty="0">
                <a:latin typeface="Arial Black" panose="020B0A04020102020204" pitchFamily="34" charset="0"/>
              </a:rPr>
              <a:t>Magna Bon CS 2005 está clasificado por COFEPRIS en categoría toxicológica 5, que es la de menor toxicidad de todos los plaguicidas (ver </a:t>
            </a:r>
            <a:r>
              <a:rPr lang="es-MX" dirty="0">
                <a:latin typeface="Arial Black" panose="020B0A04020102020204" pitchFamily="34" charset="0"/>
                <a:hlinkClick r:id="rId7"/>
              </a:rPr>
              <a:t>http://agbioinces.wpengine.com/wp-content/uploads/2021/04/pantalla-Magna-Bon-CS2005-en-sitio-de-COFEPRIS.png</a:t>
            </a:r>
            <a:r>
              <a:rPr lang="es-MX" dirty="0">
                <a:latin typeface="Arial Black" panose="020B0A04020102020204" pitchFamily="34" charset="0"/>
              </a:rPr>
              <a:t>) .</a:t>
            </a:r>
          </a:p>
        </p:txBody>
      </p:sp>
    </p:spTree>
    <p:extLst>
      <p:ext uri="{BB962C8B-B14F-4D97-AF65-F5344CB8AC3E}">
        <p14:creationId xmlns:p14="http://schemas.microsoft.com/office/powerpoint/2010/main" val="772986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9A12605-3724-ABB2-BC84-0D39D18CA9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602377"/>
              </p:ext>
            </p:extLst>
          </p:nvPr>
        </p:nvGraphicFramePr>
        <p:xfrm>
          <a:off x="-558801" y="118533"/>
          <a:ext cx="12750801" cy="946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086439" imgH="6750163" progId="Word.Document.12">
                  <p:embed/>
                </p:oleObj>
              </mc:Choice>
              <mc:Fallback>
                <p:oleObj name="Document" r:id="rId2" imgW="9086439" imgH="6750163" progId="Word.Documen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9A12605-3724-ABB2-BC84-0D39D18CA9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58801" y="118533"/>
                        <a:ext cx="12750801" cy="946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705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DD7CC2-A613-DF3B-DBBB-4A3609A704CD}"/>
              </a:ext>
            </a:extLst>
          </p:cNvPr>
          <p:cNvSpPr txBox="1"/>
          <p:nvPr/>
        </p:nvSpPr>
        <p:spPr>
          <a:xfrm>
            <a:off x="0" y="1533465"/>
            <a:ext cx="1204524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Precios minoristas o públicos de Phyton-27 (principal “estándar” líquido), de IMEX (MX$ 1,425/L), y de </a:t>
            </a:r>
            <a:r>
              <a:rPr lang="es-ES" sz="16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Mastercop</a:t>
            </a:r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, de ADAMA (MX$ 760/L), por consultas a respectivos distribuidores.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s-ES" sz="16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Precio minorista o público del estándar sólido (cristales solubles) </a:t>
            </a:r>
            <a:r>
              <a:rPr lang="es-ES" sz="1600" dirty="0" err="1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Sulfacob</a:t>
            </a:r>
            <a:r>
              <a:rPr lang="es-ES" sz="16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25: MX$ 165.93 / kg (MX$ 4,148.25 / saco-costal de 25 kg </a:t>
            </a:r>
            <a:r>
              <a:rPr lang="es-MX" sz="1600" u="sng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hlinkClick r:id="rId2"/>
              </a:rPr>
              <a:t>https://riberagricola.com/products/sulfacob-25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r>
              <a:rPr lang="es-MX" sz="1600" i="1" dirty="0">
                <a:solidFill>
                  <a:srgbClr val="006D2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Precio minorista o publico Magna Bon CS 2005: MX$ 400 / L, por consultas a distribuidores finales de algunos de los principales estados en ventas.  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600" i="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600" i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Precio </a:t>
            </a:r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minorista o publico </a:t>
            </a:r>
            <a:r>
              <a:rPr lang="es-MX" sz="1600" i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Hidróxido de calcio 90% </a:t>
            </a:r>
            <a:r>
              <a:rPr lang="es-MX" sz="1600" i="1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Calhidra</a:t>
            </a:r>
            <a:r>
              <a:rPr lang="es-MX" sz="1600" i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: MX$ 9.27 /kg (MX$ 231.71 / saco-costal de 25 kg) 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600" u="sng" dirty="0">
                <a:solidFill>
                  <a:srgbClr val="0000FF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hlinkClick r:id="rId3"/>
              </a:rPr>
              <a:t>https://tienda.pochteca.com.mx/cal-quimica-hidroxido-de-calcio-90-25kg.html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600" u="none" strike="noStrike" dirty="0">
                <a:solidFill>
                  <a:srgbClr val="0000FF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Dosis de hidróxido de calcio o cal apagada 90%, al preparar “Caldo Bordelés” para neutralizar y así evitar quemar el cultivo cuando se usan productos sólidos, de cristales solubles de sulfato de cobre pentahidratado, al 98%, como </a:t>
            </a:r>
            <a:r>
              <a:rPr lang="es-ES" sz="1600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Sulfacob</a:t>
            </a:r>
            <a:r>
              <a:rPr lang="es-ES" sz="16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25 (equivalente a la misma dosis que este último plaguicida sólido):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600" u="sng" dirty="0">
                <a:solidFill>
                  <a:srgbClr val="0000FF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hlinkClick r:id="rId4"/>
              </a:rPr>
              <a:t>https://www.portalfruticola.com/noticias/2019/01/11/paso-a-paso-para-preparar-un-caldo-bordeles/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600" u="sng" dirty="0">
                <a:solidFill>
                  <a:srgbClr val="0000FF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hlinkClick r:id="rId5"/>
              </a:rPr>
              <a:t>https://articulo.mercadolibre.com.mx/MLM-1330343081-comet-sulfato-de-cobre-pentahidratado-25-kg-cuprosa-_JM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MX" sz="1800" u="none" strike="noStrike" dirty="0">
                <a:solidFill>
                  <a:srgbClr val="0000FF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endParaRPr lang="es-MX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2A82DC-74E6-EB74-A1EC-E8EF9EA72862}"/>
              </a:ext>
            </a:extLst>
          </p:cNvPr>
          <p:cNvSpPr txBox="1"/>
          <p:nvPr/>
        </p:nvSpPr>
        <p:spPr>
          <a:xfrm>
            <a:off x="0" y="1496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Fuentes de Indicadores Económicos de Principales  Productos Descritos de Sulfato de Cobre Pentahidratado en México y de la Descripción del Laborioso Proceso de  Preparación de “Caldo Bordelés” (en el Caso de Productos Sólidos)</a:t>
            </a:r>
          </a:p>
        </p:txBody>
      </p:sp>
    </p:spTree>
    <p:extLst>
      <p:ext uri="{BB962C8B-B14F-4D97-AF65-F5344CB8AC3E}">
        <p14:creationId xmlns:p14="http://schemas.microsoft.com/office/powerpoint/2010/main" val="2707311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6E90811-9EF7-C49C-F400-9A39FD071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134089"/>
              </p:ext>
            </p:extLst>
          </p:nvPr>
        </p:nvGraphicFramePr>
        <p:xfrm>
          <a:off x="68263" y="846138"/>
          <a:ext cx="11938000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875642" imgH="4845875" progId="Word.Document.12">
                  <p:embed/>
                </p:oleObj>
              </mc:Choice>
              <mc:Fallback>
                <p:oleObj name="Document" r:id="rId2" imgW="11875642" imgH="48458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263" y="846138"/>
                        <a:ext cx="11938000" cy="491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411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EA62005-AEAA-B94B-236E-140A0BFFF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632995"/>
              </p:ext>
            </p:extLst>
          </p:nvPr>
        </p:nvGraphicFramePr>
        <p:xfrm>
          <a:off x="1614488" y="55563"/>
          <a:ext cx="8816975" cy="672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456042" imgH="5683537" progId="Word.Document.12">
                  <p:embed/>
                </p:oleObj>
              </mc:Choice>
              <mc:Fallback>
                <p:oleObj name="Document" r:id="rId2" imgW="7456042" imgH="56835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4488" y="55563"/>
                        <a:ext cx="8816975" cy="672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1827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DDB61AD-B1B0-669A-F608-D663005E6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473729"/>
              </p:ext>
            </p:extLst>
          </p:nvPr>
        </p:nvGraphicFramePr>
        <p:xfrm>
          <a:off x="55273" y="1591733"/>
          <a:ext cx="12037756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630756" imgH="2622465" progId="Word.Document.12">
                  <p:embed/>
                </p:oleObj>
              </mc:Choice>
              <mc:Fallback>
                <p:oleObj name="Document" r:id="rId2" imgW="8630756" imgH="26224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273" y="1591733"/>
                        <a:ext cx="12037756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88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MagnaBon CS 2005 subtitulado">
            <a:hlinkClick r:id="" action="ppaction://media"/>
            <a:extLst>
              <a:ext uri="{FF2B5EF4-FFF2-40B4-BE49-F238E27FC236}">
                <a16:creationId xmlns:a16="http://schemas.microsoft.com/office/drawing/2014/main" id="{9E42A2BC-15C1-EBAE-E24A-7F8DCA54ED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video Magna Bon de Lucava">
            <a:hlinkClick r:id="" action="ppaction://media"/>
            <a:extLst>
              <a:ext uri="{FF2B5EF4-FFF2-40B4-BE49-F238E27FC236}">
                <a16:creationId xmlns:a16="http://schemas.microsoft.com/office/drawing/2014/main" id="{7D7FEFE7-806B-66C0-445C-BABFB21A97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317427" cy="69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Testimonio Agro Lucava Aguacate">
            <a:hlinkClick r:id="" action="ppaction://media"/>
            <a:extLst>
              <a:ext uri="{FF2B5EF4-FFF2-40B4-BE49-F238E27FC236}">
                <a16:creationId xmlns:a16="http://schemas.microsoft.com/office/drawing/2014/main" id="{6AA24003-36D9-8B82-DEFD-5A66C7B66E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3" y="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ruit, apple, screenshot&#10;&#10;Description automatically generated">
            <a:extLst>
              <a:ext uri="{FF2B5EF4-FFF2-40B4-BE49-F238E27FC236}">
                <a16:creationId xmlns:a16="http://schemas.microsoft.com/office/drawing/2014/main" id="{E1BBE5D3-5193-A754-5503-DB7E9F7A7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ACE42-27BF-B189-E18E-72A57ACF36D5}"/>
              </a:ext>
            </a:extLst>
          </p:cNvPr>
          <p:cNvSpPr txBox="1"/>
          <p:nvPr/>
        </p:nvSpPr>
        <p:spPr>
          <a:xfrm>
            <a:off x="0" y="494100"/>
            <a:ext cx="12192000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800" b="1" i="0" u="none" strike="noStrike" dirty="0">
                <a:effectLst/>
                <a:latin typeface="Arial Black" panose="020B0A04020102020204" pitchFamily="34" charset="0"/>
              </a:rPr>
              <a:t>Ensayos de Cancro de Cítricos en Toronja en La Florida </a:t>
            </a:r>
            <a:endParaRPr lang="es-MX" sz="480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A83BF-F27A-758D-A4FC-642701534D4B}"/>
              </a:ext>
            </a:extLst>
          </p:cNvPr>
          <p:cNvSpPr txBox="1"/>
          <p:nvPr/>
        </p:nvSpPr>
        <p:spPr>
          <a:xfrm>
            <a:off x="0" y="6069536"/>
            <a:ext cx="121920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50" b="1" dirty="0">
                <a:effectLst/>
                <a:latin typeface="Segoe UI Web (West European)"/>
              </a:rPr>
              <a:t>Volumen o gasto de agua + Magna Bon, y dosis de aspersión:</a:t>
            </a:r>
          </a:p>
          <a:p>
            <a:pPr algn="ctr"/>
            <a:r>
              <a:rPr lang="es-MX" sz="1550" dirty="0">
                <a:effectLst/>
                <a:latin typeface="Segoe UI Web (West European)"/>
              </a:rPr>
              <a:t> Un galón (4 litros) por árbol, aplicado con pistola (hasta escorrentía incipiente del follaje), equivalente a 1300 litros por hectárea de gasto. Fechas de aspersión: 2 y 23 de abril, 13 de mayo, 3 y 24 de junio, 15 de julio, 5 y 26 de agosto, 16 de septiembre, 7 y 28 de octubre.</a:t>
            </a:r>
          </a:p>
          <a:p>
            <a:pPr algn="ctr"/>
            <a:endParaRPr lang="en-US" sz="1600" dirty="0">
              <a:solidFill>
                <a:srgbClr val="000000"/>
              </a:solidFill>
              <a:effectLst/>
              <a:latin typeface="YACgEZ1cb1Q 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AF1E65-A1EF-5980-25F2-B87876B50364}"/>
              </a:ext>
            </a:extLst>
          </p:cNvPr>
          <p:cNvSpPr txBox="1"/>
          <p:nvPr/>
        </p:nvSpPr>
        <p:spPr>
          <a:xfrm>
            <a:off x="8079166" y="3033216"/>
            <a:ext cx="146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</a:rPr>
              <a:t>¡Magna Bon </a:t>
            </a:r>
            <a:r>
              <a:rPr lang="es-MX" sz="1400" b="1" i="0" u="none" strike="noStrike" dirty="0">
                <a:effectLst/>
              </a:rPr>
              <a:t>tuvo</a:t>
            </a:r>
            <a:r>
              <a:rPr lang="es-MX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s-MX" sz="140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s-MX" sz="1400" b="1" i="0" u="none" strike="noStrike" dirty="0">
                <a:solidFill>
                  <a:srgbClr val="000000"/>
                </a:solidFill>
                <a:effectLst/>
              </a:rPr>
              <a:t>99% de </a:t>
            </a:r>
            <a:r>
              <a:rPr lang="en-US" sz="1400" b="1" dirty="0" err="1"/>
              <a:t>Eficacia</a:t>
            </a:r>
            <a:r>
              <a:rPr lang="en-US" sz="1400" b="1" dirty="0"/>
              <a:t> </a:t>
            </a:r>
            <a:r>
              <a:rPr lang="es-MX" sz="1400" b="0" i="0" u="none" strike="noStrike" dirty="0">
                <a:solidFill>
                  <a:srgbClr val="000000"/>
                </a:solidFill>
                <a:effectLst/>
              </a:rPr>
              <a:t>en ensayos de Cancro!</a:t>
            </a:r>
            <a:endParaRPr lang="es-MX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4299B5-5873-5731-6A2F-2ECA21881F31}"/>
              </a:ext>
            </a:extLst>
          </p:cNvPr>
          <p:cNvSpPr/>
          <p:nvPr/>
        </p:nvSpPr>
        <p:spPr>
          <a:xfrm>
            <a:off x="3602736" y="5366582"/>
            <a:ext cx="4709160" cy="576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2A68B-3454-2604-1A6D-4A776C1D660C}"/>
              </a:ext>
            </a:extLst>
          </p:cNvPr>
          <p:cNvSpPr txBox="1"/>
          <p:nvPr/>
        </p:nvSpPr>
        <p:spPr>
          <a:xfrm>
            <a:off x="3319272" y="5423285"/>
            <a:ext cx="136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Testigo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065C3-8852-3259-93A2-D0268904376A}"/>
              </a:ext>
            </a:extLst>
          </p:cNvPr>
          <p:cNvSpPr txBox="1"/>
          <p:nvPr/>
        </p:nvSpPr>
        <p:spPr>
          <a:xfrm>
            <a:off x="4000500" y="5430036"/>
            <a:ext cx="2167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 3 L/ha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B2596-1418-940A-955C-EB53521ECF05}"/>
              </a:ext>
            </a:extLst>
          </p:cNvPr>
          <p:cNvSpPr txBox="1"/>
          <p:nvPr/>
        </p:nvSpPr>
        <p:spPr>
          <a:xfrm>
            <a:off x="3392424" y="5729109"/>
            <a:ext cx="2368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/>
              <a:t>Frutas</a:t>
            </a:r>
            <a:r>
              <a:rPr lang="en-US" sz="1400" b="1" i="1" dirty="0"/>
              <a:t> </a:t>
            </a:r>
            <a:r>
              <a:rPr lang="en-US" sz="1400" b="1" i="1" dirty="0" err="1"/>
              <a:t>Infectadas</a:t>
            </a:r>
            <a:r>
              <a:rPr lang="en-US" sz="1400" b="1" i="1" dirty="0"/>
              <a:t> de </a:t>
            </a:r>
            <a:r>
              <a:rPr lang="en-US" sz="1400" b="1" i="1" dirty="0" err="1"/>
              <a:t>Cancro</a:t>
            </a:r>
            <a:endParaRPr lang="en-US" sz="14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B2C8A-22DF-F99F-BC00-79BE067B10D5}"/>
              </a:ext>
            </a:extLst>
          </p:cNvPr>
          <p:cNvSpPr txBox="1"/>
          <p:nvPr/>
        </p:nvSpPr>
        <p:spPr>
          <a:xfrm>
            <a:off x="5586984" y="5437644"/>
            <a:ext cx="234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Testigo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88E8F-36BB-8E56-32E0-3624B724D922}"/>
              </a:ext>
            </a:extLst>
          </p:cNvPr>
          <p:cNvSpPr txBox="1"/>
          <p:nvPr/>
        </p:nvSpPr>
        <p:spPr>
          <a:xfrm>
            <a:off x="6757416" y="5437644"/>
            <a:ext cx="2157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 3 L/ha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2B427-EB46-363B-6A68-361F8E8FEA25}"/>
              </a:ext>
            </a:extLst>
          </p:cNvPr>
          <p:cNvSpPr txBox="1"/>
          <p:nvPr/>
        </p:nvSpPr>
        <p:spPr>
          <a:xfrm>
            <a:off x="6044184" y="5728734"/>
            <a:ext cx="2610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Hojas </a:t>
            </a:r>
            <a:r>
              <a:rPr lang="en-US" sz="1400" b="1" i="1" dirty="0" err="1"/>
              <a:t>Infectadas</a:t>
            </a:r>
            <a:r>
              <a:rPr lang="en-US" sz="1400" b="1" i="1" dirty="0"/>
              <a:t> de </a:t>
            </a:r>
            <a:r>
              <a:rPr lang="en-US" sz="1400" b="1" i="1" dirty="0" err="1"/>
              <a:t>Cancro</a:t>
            </a:r>
            <a:endParaRPr lang="en-US" sz="1400" b="1" i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AD0935-59C0-8331-8963-D4C6C0BBC3E4}"/>
              </a:ext>
            </a:extLst>
          </p:cNvPr>
          <p:cNvSpPr txBox="1"/>
          <p:nvPr/>
        </p:nvSpPr>
        <p:spPr>
          <a:xfrm>
            <a:off x="2510371" y="2321559"/>
            <a:ext cx="5801525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1600" dirty="0"/>
              <a:t>Evan G. Johnson</a:t>
            </a:r>
          </a:p>
          <a:p>
            <a:pPr algn="ctr"/>
            <a:r>
              <a:rPr lang="es-MX" sz="1600" dirty="0"/>
              <a:t>Centro de Investigación y Educación, Universidad de La Florida, IFAS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344A81-721E-FF33-BF2B-E640B014F396}"/>
              </a:ext>
            </a:extLst>
          </p:cNvPr>
          <p:cNvSpPr txBox="1"/>
          <p:nvPr/>
        </p:nvSpPr>
        <p:spPr>
          <a:xfrm>
            <a:off x="1307314" y="3799898"/>
            <a:ext cx="147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</p:txBody>
      </p:sp>
    </p:spTree>
    <p:extLst>
      <p:ext uri="{BB962C8B-B14F-4D97-AF65-F5344CB8AC3E}">
        <p14:creationId xmlns:p14="http://schemas.microsoft.com/office/powerpoint/2010/main" val="377357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verage, coffee, food, fruit&#10;&#10;Description automatically generated">
            <a:extLst>
              <a:ext uri="{FF2B5EF4-FFF2-40B4-BE49-F238E27FC236}">
                <a16:creationId xmlns:a16="http://schemas.microsoft.com/office/drawing/2014/main" id="{25CEFBAB-FC47-B74D-21A9-35DFD667E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E45EC-CDE9-CABC-8191-9A0B1AD20EC5}"/>
              </a:ext>
            </a:extLst>
          </p:cNvPr>
          <p:cNvSpPr txBox="1"/>
          <p:nvPr/>
        </p:nvSpPr>
        <p:spPr>
          <a:xfrm>
            <a:off x="432318" y="967235"/>
            <a:ext cx="11327363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FFFFFF"/>
                </a:solidFill>
                <a:latin typeface="Arial Black" panose="020B0A04020102020204" pitchFamily="34" charset="0"/>
              </a:rPr>
              <a:t>Evaluación Biológica para Controlar la Roya del Cafeto</a:t>
            </a:r>
            <a:endParaRPr lang="en-US" sz="4400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4D09B-17FC-B751-CD92-1E9B5B06971D}"/>
              </a:ext>
            </a:extLst>
          </p:cNvPr>
          <p:cNvSpPr txBox="1"/>
          <p:nvPr/>
        </p:nvSpPr>
        <p:spPr>
          <a:xfrm>
            <a:off x="8741664" y="2990088"/>
            <a:ext cx="100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¡97% de </a:t>
            </a:r>
            <a:r>
              <a:rPr lang="en-US" sz="1800" b="1" dirty="0" err="1"/>
              <a:t>Eficacia</a:t>
            </a:r>
            <a:r>
              <a:rPr lang="en-US" b="1" dirty="0"/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B37F5-8A8D-CC27-88DE-1D2301E890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4992" y="3636419"/>
            <a:ext cx="768096" cy="18905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E65B7-A1BA-29B8-B261-7A5CF4DE7778}"/>
              </a:ext>
            </a:extLst>
          </p:cNvPr>
          <p:cNvSpPr txBox="1"/>
          <p:nvPr/>
        </p:nvSpPr>
        <p:spPr>
          <a:xfrm>
            <a:off x="3232404" y="4006637"/>
            <a:ext cx="103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40%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Infec-ción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Testigo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AFDA51-34A8-DA6E-FB3E-CB0624322B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90288" y="4825949"/>
            <a:ext cx="932688" cy="364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EDF623-F4B0-FA07-E735-41550466C2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05858" y="4881350"/>
            <a:ext cx="932688" cy="364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707183-E2FF-D2DC-2934-D93F97D8AD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03136" y="4811687"/>
            <a:ext cx="932688" cy="364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2B8DEB-5BF9-DA46-EC98-DC9381B249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00414" y="4590051"/>
            <a:ext cx="932688" cy="364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672CC-865E-2497-FF91-7E5B0BCFBAFA}"/>
              </a:ext>
            </a:extLst>
          </p:cNvPr>
          <p:cNvSpPr txBox="1"/>
          <p:nvPr/>
        </p:nvSpPr>
        <p:spPr>
          <a:xfrm>
            <a:off x="4256532" y="4763070"/>
            <a:ext cx="158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Kocide</a:t>
            </a:r>
            <a:r>
              <a:rPr lang="en-US" sz="1400" b="1" dirty="0"/>
              <a:t> 35</a:t>
            </a:r>
          </a:p>
          <a:p>
            <a:pPr algn="ctr"/>
            <a:r>
              <a:rPr lang="en-US" sz="1400" b="1" dirty="0"/>
              <a:t>WG 1.5 kg/ha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4B122-239B-F7DD-3DBB-AA68CD560578}"/>
              </a:ext>
            </a:extLst>
          </p:cNvPr>
          <p:cNvSpPr txBox="1"/>
          <p:nvPr/>
        </p:nvSpPr>
        <p:spPr>
          <a:xfrm>
            <a:off x="5312663" y="4832733"/>
            <a:ext cx="167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</a:t>
            </a:r>
          </a:p>
          <a:p>
            <a:pPr algn="ctr"/>
            <a:r>
              <a:rPr lang="en-US" sz="1400" b="1" dirty="0"/>
              <a:t>3.0 L/ha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4738E-A8FD-C52C-92C6-89474DFAC4D1}"/>
              </a:ext>
            </a:extLst>
          </p:cNvPr>
          <p:cNvSpPr txBox="1"/>
          <p:nvPr/>
        </p:nvSpPr>
        <p:spPr>
          <a:xfrm>
            <a:off x="6361938" y="4780559"/>
            <a:ext cx="181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 </a:t>
            </a:r>
          </a:p>
          <a:p>
            <a:pPr algn="ctr"/>
            <a:r>
              <a:rPr lang="en-US" sz="1400" b="1" dirty="0"/>
              <a:t>1.5 L/ha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FA4F1-535A-4D57-E449-38F0751543B5}"/>
              </a:ext>
            </a:extLst>
          </p:cNvPr>
          <p:cNvSpPr txBox="1"/>
          <p:nvPr/>
        </p:nvSpPr>
        <p:spPr>
          <a:xfrm>
            <a:off x="7705342" y="4509494"/>
            <a:ext cx="142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</a:t>
            </a:r>
          </a:p>
          <a:p>
            <a:pPr algn="ctr"/>
            <a:r>
              <a:rPr lang="en-US" sz="1400" b="1" dirty="0"/>
              <a:t>1.0 L/ha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18C325-7A0E-A6EC-5349-BFA2E8175438}"/>
              </a:ext>
            </a:extLst>
          </p:cNvPr>
          <p:cNvSpPr txBox="1"/>
          <p:nvPr/>
        </p:nvSpPr>
        <p:spPr>
          <a:xfrm>
            <a:off x="1307314" y="3799898"/>
            <a:ext cx="147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10A89E6A-6FB2-F15E-5B5D-4A2DE2344C72}"/>
              </a:ext>
            </a:extLst>
          </p:cNvPr>
          <p:cNvSpPr txBox="1"/>
          <p:nvPr/>
        </p:nvSpPr>
        <p:spPr>
          <a:xfrm>
            <a:off x="-280416" y="5799082"/>
            <a:ext cx="1243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¡Con un 40% de infección en el Testigo no tratado, Magna-Bon CS 2005 tuvo 
97% de eficacia contra Roya del cafeto</a:t>
            </a:r>
            <a:r>
              <a:rPr lang="en-US" sz="2800" b="1" dirty="0"/>
              <a:t>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34AB50-9284-42E7-C4B6-0385672CF2D4}"/>
              </a:ext>
            </a:extLst>
          </p:cNvPr>
          <p:cNvSpPr txBox="1"/>
          <p:nvPr/>
        </p:nvSpPr>
        <p:spPr>
          <a:xfrm>
            <a:off x="5056632" y="2308760"/>
            <a:ext cx="2512547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sz="1200" b="1" dirty="0"/>
              <a:t>Investigación realizada en Costa Rica</a:t>
            </a:r>
          </a:p>
        </p:txBody>
      </p:sp>
    </p:spTree>
    <p:extLst>
      <p:ext uri="{BB962C8B-B14F-4D97-AF65-F5344CB8AC3E}">
        <p14:creationId xmlns:p14="http://schemas.microsoft.com/office/powerpoint/2010/main" val="194137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64A1BD39-16EF-2B0F-F548-2471B550F1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AC409-4814-727D-0359-DC9C736BD56C}"/>
              </a:ext>
            </a:extLst>
          </p:cNvPr>
          <p:cNvSpPr txBox="1"/>
          <p:nvPr/>
        </p:nvSpPr>
        <p:spPr>
          <a:xfrm>
            <a:off x="-280416" y="5799082"/>
            <a:ext cx="1243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¡Con un 33% de infección en el Testigo no tratado, Magna-Bon CS 2005 tuvo 
94% de control de Mildiu Velloso en Vid o Uvas</a:t>
            </a:r>
            <a:r>
              <a:rPr lang="en-US" sz="2800" b="1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3869C-74A9-557C-2B88-64AF832115F9}"/>
              </a:ext>
            </a:extLst>
          </p:cNvPr>
          <p:cNvSpPr txBox="1"/>
          <p:nvPr/>
        </p:nvSpPr>
        <p:spPr>
          <a:xfrm>
            <a:off x="9162288" y="2844225"/>
            <a:ext cx="97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¡94% de</a:t>
            </a:r>
          </a:p>
          <a:p>
            <a:pPr algn="ctr"/>
            <a:r>
              <a:rPr lang="en-US" sz="1600" b="1" dirty="0" err="1"/>
              <a:t>Eficacia</a:t>
            </a:r>
            <a:r>
              <a:rPr lang="en-US" sz="1600" b="1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F4CBF-8EB6-2E53-AED6-5533783274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892" y="393192"/>
            <a:ext cx="10872216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rgbClr val="FFFFFF"/>
                </a:solidFill>
                <a:latin typeface="Arial Black" panose="020B0A04020102020204" pitchFamily="34" charset="0"/>
              </a:rPr>
              <a:t>Investigación en Vid o Uvas - 
Control del Mildiu Velloso
</a:t>
            </a:r>
            <a:endParaRPr lang="en-US" sz="4800" b="1" dirty="0"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973D5-02D1-B388-FB26-BB7E4CF58F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90672" y="5257800"/>
            <a:ext cx="618134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0A10A-998E-C681-E28E-412ED60D53B4}"/>
              </a:ext>
            </a:extLst>
          </p:cNvPr>
          <p:cNvSpPr txBox="1"/>
          <p:nvPr/>
        </p:nvSpPr>
        <p:spPr>
          <a:xfrm>
            <a:off x="3090672" y="5370501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Testigo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F837A-C660-F70C-6E22-1CF235C80346}"/>
              </a:ext>
            </a:extLst>
          </p:cNvPr>
          <p:cNvSpPr txBox="1"/>
          <p:nvPr/>
        </p:nvSpPr>
        <p:spPr>
          <a:xfrm>
            <a:off x="4026408" y="5371078"/>
            <a:ext cx="1792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Vincare - Folpet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D63B1-8FD3-DA7F-4FFD-9D88F36A200F}"/>
              </a:ext>
            </a:extLst>
          </p:cNvPr>
          <p:cNvSpPr txBox="1"/>
          <p:nvPr/>
        </p:nvSpPr>
        <p:spPr>
          <a:xfrm>
            <a:off x="5236464" y="5389942"/>
            <a:ext cx="1719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Amistar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4A6136-A3A5-3F88-9644-5151DD5A7FEE}"/>
              </a:ext>
            </a:extLst>
          </p:cNvPr>
          <p:cNvSpPr txBox="1"/>
          <p:nvPr/>
        </p:nvSpPr>
        <p:spPr>
          <a:xfrm>
            <a:off x="6705600" y="5370501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Kocide</a:t>
            </a:r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DAF06-BEC0-896E-1445-8D8841687C62}"/>
              </a:ext>
            </a:extLst>
          </p:cNvPr>
          <p:cNvSpPr txBox="1"/>
          <p:nvPr/>
        </p:nvSpPr>
        <p:spPr>
          <a:xfrm>
            <a:off x="8065008" y="5389942"/>
            <a:ext cx="1207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Magna Bon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C91CA5-6B09-1CD6-69A4-1C07791A4573}"/>
              </a:ext>
            </a:extLst>
          </p:cNvPr>
          <p:cNvSpPr txBox="1"/>
          <p:nvPr/>
        </p:nvSpPr>
        <p:spPr>
          <a:xfrm>
            <a:off x="1322403" y="3535999"/>
            <a:ext cx="104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8371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92080CF0-8222-350A-CACE-E2B173E3A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0385A-E927-E580-7F0C-7C5C035A414D}"/>
              </a:ext>
            </a:extLst>
          </p:cNvPr>
          <p:cNvSpPr txBox="1"/>
          <p:nvPr/>
        </p:nvSpPr>
        <p:spPr>
          <a:xfrm>
            <a:off x="8659368" y="2693226"/>
            <a:ext cx="353263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effectLst/>
                <a:latin typeface="Segoe UI Web (West European)"/>
              </a:rPr>
              <a:t>¡Magna-Bon CS 2005 logró resultados sobresalientes en los ensayos de eficacia de fungicidas en Mildiu Polvoriento de Vid o Uvas en Univ. California - Davis 2021! Como se muestra en la gráfica más a la izquierda, con un % de infección del 71% en el testigo, Magna Bon tuvo un 83% de control de Mildiu Polvoriento. En grafica de la derecha con un % de infección del 46% en el Testigo, ¡Magna Bon tuvo un 95% de control de Mildiú Polvoriento!</a:t>
            </a:r>
            <a:endParaRPr lang="en-US" sz="1600" dirty="0">
              <a:solidFill>
                <a:srgbClr val="000000"/>
              </a:solidFill>
              <a:effectLst/>
            </a:endParaRPr>
          </a:p>
          <a:p>
            <a:pPr algn="ctr">
              <a:spcBef>
                <a:spcPts val="600"/>
              </a:spcBef>
            </a:pP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Dosis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aplicación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de Magna Bon = 1.5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litros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1000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litros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agua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hectárea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intervalos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 de 14 días.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13669-A7B9-1117-6EE2-EB32E8CFD67A}"/>
              </a:ext>
            </a:extLst>
          </p:cNvPr>
          <p:cNvSpPr txBox="1"/>
          <p:nvPr/>
        </p:nvSpPr>
        <p:spPr>
          <a:xfrm>
            <a:off x="929640" y="407561"/>
            <a:ext cx="10332720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2"/>
                </a:solidFill>
                <a:latin typeface="Arial Black" panose="020B0A04020102020204" pitchFamily="34" charset="0"/>
              </a:rPr>
              <a:t>Investigación de </a:t>
            </a:r>
            <a:r>
              <a:rPr lang="en-US" sz="4000" i="0" strike="noStrike" dirty="0" err="1">
                <a:solidFill>
                  <a:schemeClr val="bg2"/>
                </a:solidFill>
                <a:effectLst/>
                <a:latin typeface="Arial Black" panose="020B0A04020102020204" pitchFamily="34" charset="0"/>
              </a:rPr>
              <a:t>Mildiu</a:t>
            </a:r>
            <a:r>
              <a:rPr lang="en-US" sz="4000" i="0" strike="noStrike" dirty="0">
                <a:solidFill>
                  <a:schemeClr val="bg2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4000" i="0" strike="noStrike" dirty="0" err="1">
                <a:solidFill>
                  <a:schemeClr val="bg2"/>
                </a:solidFill>
                <a:effectLst/>
                <a:latin typeface="Arial Black" panose="020B0A04020102020204" pitchFamily="34" charset="0"/>
              </a:rPr>
              <a:t>Polvoriento</a:t>
            </a:r>
            <a:r>
              <a:rPr lang="en-US" sz="4000" i="0" strike="noStrike" dirty="0">
                <a:solidFill>
                  <a:schemeClr val="bg2"/>
                </a:solidFill>
                <a:effectLst/>
                <a:latin typeface="Arial Black" panose="020B0A04020102020204" pitchFamily="34" charset="0"/>
              </a:rPr>
              <a:t> de Vid o </a:t>
            </a:r>
            <a:r>
              <a:rPr lang="en-US" sz="4000" i="0" strike="noStrike" dirty="0" err="1">
                <a:solidFill>
                  <a:schemeClr val="bg2"/>
                </a:solidFill>
                <a:effectLst/>
                <a:latin typeface="Arial Black" panose="020B0A04020102020204" pitchFamily="34" charset="0"/>
              </a:rPr>
              <a:t>Uvas</a:t>
            </a:r>
            <a:endParaRPr lang="en-US" sz="40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28122-0A5F-2157-7BD3-7219A776804B}"/>
              </a:ext>
            </a:extLst>
          </p:cNvPr>
          <p:cNvSpPr txBox="1"/>
          <p:nvPr/>
        </p:nvSpPr>
        <p:spPr>
          <a:xfrm>
            <a:off x="7699248" y="3364992"/>
            <a:ext cx="96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¡95% de </a:t>
            </a:r>
            <a:r>
              <a:rPr lang="en-US" sz="1600" b="1" dirty="0" err="1"/>
              <a:t>Eficacia</a:t>
            </a:r>
            <a:r>
              <a:rPr lang="en-US" sz="1600" b="1" dirty="0"/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7B9DE1-E105-2E64-2CC9-83EC0F08B6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3776" y="5541264"/>
            <a:ext cx="2889504" cy="621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BFEE6-C86F-B792-BA25-80F4902303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90744" y="5541264"/>
            <a:ext cx="2889504" cy="621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5898E-4183-3975-9B4F-34E4F7CCD230}"/>
              </a:ext>
            </a:extLst>
          </p:cNvPr>
          <p:cNvSpPr txBox="1"/>
          <p:nvPr/>
        </p:nvSpPr>
        <p:spPr>
          <a:xfrm>
            <a:off x="569976" y="5641848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Testigo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F0BF3B-354A-4CB4-A390-CA162B9ECCC6}"/>
              </a:ext>
            </a:extLst>
          </p:cNvPr>
          <p:cNvSpPr txBox="1"/>
          <p:nvPr/>
        </p:nvSpPr>
        <p:spPr>
          <a:xfrm>
            <a:off x="5190744" y="5641848"/>
            <a:ext cx="133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Testigo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A2E971-8C94-336F-8A8F-45DEC6213CA7}"/>
              </a:ext>
            </a:extLst>
          </p:cNvPr>
          <p:cNvSpPr txBox="1"/>
          <p:nvPr/>
        </p:nvSpPr>
        <p:spPr>
          <a:xfrm>
            <a:off x="2139696" y="5641848"/>
            <a:ext cx="136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Magna-Bon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181D3-A048-A696-D5DE-0DA580132C98}"/>
              </a:ext>
            </a:extLst>
          </p:cNvPr>
          <p:cNvSpPr txBox="1"/>
          <p:nvPr/>
        </p:nvSpPr>
        <p:spPr>
          <a:xfrm>
            <a:off x="6784848" y="5641848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Magna-Bon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5E8416-E3BA-962C-5B0D-8E6B0E0FCB1D}"/>
              </a:ext>
            </a:extLst>
          </p:cNvPr>
          <p:cNvSpPr txBox="1"/>
          <p:nvPr/>
        </p:nvSpPr>
        <p:spPr>
          <a:xfrm>
            <a:off x="3642497" y="3949767"/>
            <a:ext cx="104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/>
              <a:t>% </a:t>
            </a:r>
          </a:p>
          <a:p>
            <a:pPr algn="ctr"/>
            <a:r>
              <a:rPr lang="es-MX" b="1" dirty="0"/>
              <a:t>de </a:t>
            </a:r>
          </a:p>
          <a:p>
            <a:pPr algn="ctr"/>
            <a:r>
              <a:rPr lang="es-MX" b="1" dirty="0"/>
              <a:t>Infección</a:t>
            </a:r>
          </a:p>
          <a:p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3A9438-1705-DE19-9A20-A1D2977F3362}"/>
              </a:ext>
            </a:extLst>
          </p:cNvPr>
          <p:cNvSpPr txBox="1"/>
          <p:nvPr/>
        </p:nvSpPr>
        <p:spPr>
          <a:xfrm>
            <a:off x="3502152" y="2526749"/>
            <a:ext cx="368690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MX" dirty="0"/>
              <a:t>Dr. </a:t>
            </a:r>
            <a:r>
              <a:rPr lang="es-MX" dirty="0" err="1"/>
              <a:t>Akif</a:t>
            </a:r>
            <a:r>
              <a:rPr lang="es-MX" dirty="0"/>
              <a:t> </a:t>
            </a:r>
            <a:r>
              <a:rPr lang="es-MX" dirty="0" err="1"/>
              <a:t>Eskalen</a:t>
            </a:r>
            <a:r>
              <a:rPr lang="es-MX" dirty="0"/>
              <a:t>, Univ. </a:t>
            </a:r>
            <a:r>
              <a:rPr lang="es-MX" dirty="0" err="1"/>
              <a:t>California,Davis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A2F7CA6-3626-9F84-5D04-82761D43CB9B}"/>
              </a:ext>
            </a:extLst>
          </p:cNvPr>
          <p:cNvSpPr txBox="1"/>
          <p:nvPr/>
        </p:nvSpPr>
        <p:spPr>
          <a:xfrm>
            <a:off x="1613748" y="6078974"/>
            <a:ext cx="69257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11824C1-66AE-EB53-38A2-04AEAF5CE6E9}"/>
              </a:ext>
            </a:extLst>
          </p:cNvPr>
          <p:cNvSpPr txBox="1"/>
          <p:nvPr/>
        </p:nvSpPr>
        <p:spPr>
          <a:xfrm>
            <a:off x="1766148" y="6231374"/>
            <a:ext cx="69257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1C11FA4-5970-EE08-6CF8-BA0E4297055D}"/>
              </a:ext>
            </a:extLst>
          </p:cNvPr>
          <p:cNvSpPr txBox="1"/>
          <p:nvPr/>
        </p:nvSpPr>
        <p:spPr>
          <a:xfrm>
            <a:off x="6328765" y="6065258"/>
            <a:ext cx="69257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447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21887</TotalTime>
  <Words>1747</Words>
  <Application>Microsoft Office PowerPoint</Application>
  <PresentationFormat>Panorámica</PresentationFormat>
  <Paragraphs>179</Paragraphs>
  <Slides>29</Slides>
  <Notes>5</Notes>
  <HiddenSlides>0</HiddenSlides>
  <MMClips>3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Segoe UI Web (West European)</vt:lpstr>
      <vt:lpstr>Times New Roman</vt:lpstr>
      <vt:lpstr>YACgEZ1cb1Q 0</vt:lpstr>
      <vt:lpstr>Office Theme</vt:lpstr>
      <vt:lpstr>Imagen de mapa de bits</vt:lpstr>
      <vt:lpstr>Document</vt:lpstr>
      <vt:lpstr>Documento de Microsoft Word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MagnaBon LLC</dc:creator>
  <cp:lastModifiedBy>Juan Carlos Diaz</cp:lastModifiedBy>
  <cp:revision>197</cp:revision>
  <dcterms:created xsi:type="dcterms:W3CDTF">2019-01-21T22:57:36Z</dcterms:created>
  <dcterms:modified xsi:type="dcterms:W3CDTF">2023-06-23T20:07:42Z</dcterms:modified>
</cp:coreProperties>
</file>